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  <p:sldMasterId id="2147483672" r:id="rId2"/>
  </p:sldMasterIdLst>
  <p:notesMasterIdLst>
    <p:notesMasterId r:id="rId82"/>
  </p:notesMasterIdLst>
  <p:sldIdLst>
    <p:sldId id="728" r:id="rId3"/>
    <p:sldId id="616" r:id="rId4"/>
    <p:sldId id="704" r:id="rId5"/>
    <p:sldId id="765" r:id="rId6"/>
    <p:sldId id="767" r:id="rId7"/>
    <p:sldId id="766" r:id="rId8"/>
    <p:sldId id="764" r:id="rId9"/>
    <p:sldId id="753" r:id="rId10"/>
    <p:sldId id="756" r:id="rId11"/>
    <p:sldId id="757" r:id="rId12"/>
    <p:sldId id="758" r:id="rId13"/>
    <p:sldId id="759" r:id="rId14"/>
    <p:sldId id="763" r:id="rId15"/>
    <p:sldId id="770" r:id="rId16"/>
    <p:sldId id="771" r:id="rId17"/>
    <p:sldId id="772" r:id="rId18"/>
    <p:sldId id="769" r:id="rId19"/>
    <p:sldId id="775" r:id="rId20"/>
    <p:sldId id="776" r:id="rId21"/>
    <p:sldId id="773" r:id="rId22"/>
    <p:sldId id="777" r:id="rId23"/>
    <p:sldId id="780" r:id="rId24"/>
    <p:sldId id="774" r:id="rId25"/>
    <p:sldId id="783" r:id="rId26"/>
    <p:sldId id="784" r:id="rId27"/>
    <p:sldId id="785" r:id="rId28"/>
    <p:sldId id="787" r:id="rId29"/>
    <p:sldId id="779" r:id="rId30"/>
    <p:sldId id="789" r:id="rId31"/>
    <p:sldId id="788" r:id="rId32"/>
    <p:sldId id="791" r:id="rId33"/>
    <p:sldId id="793" r:id="rId34"/>
    <p:sldId id="778" r:id="rId35"/>
    <p:sldId id="794" r:id="rId36"/>
    <p:sldId id="795" r:id="rId37"/>
    <p:sldId id="792" r:id="rId38"/>
    <p:sldId id="799" r:id="rId39"/>
    <p:sldId id="796" r:id="rId40"/>
    <p:sldId id="705" r:id="rId41"/>
    <p:sldId id="735" r:id="rId42"/>
    <p:sldId id="692" r:id="rId43"/>
    <p:sldId id="698" r:id="rId44"/>
    <p:sldId id="700" r:id="rId45"/>
    <p:sldId id="701" r:id="rId46"/>
    <p:sldId id="702" r:id="rId47"/>
    <p:sldId id="703" r:id="rId48"/>
    <p:sldId id="797" r:id="rId49"/>
    <p:sldId id="706" r:id="rId50"/>
    <p:sldId id="731" r:id="rId51"/>
    <p:sldId id="732" r:id="rId52"/>
    <p:sldId id="707" r:id="rId53"/>
    <p:sldId id="708" r:id="rId54"/>
    <p:sldId id="733" r:id="rId55"/>
    <p:sldId id="709" r:id="rId56"/>
    <p:sldId id="710" r:id="rId57"/>
    <p:sldId id="712" r:id="rId58"/>
    <p:sldId id="711" r:id="rId59"/>
    <p:sldId id="798" r:id="rId60"/>
    <p:sldId id="715" r:id="rId61"/>
    <p:sldId id="738" r:id="rId62"/>
    <p:sldId id="734" r:id="rId63"/>
    <p:sldId id="739" r:id="rId64"/>
    <p:sldId id="800" r:id="rId65"/>
    <p:sldId id="743" r:id="rId66"/>
    <p:sldId id="744" r:id="rId67"/>
    <p:sldId id="742" r:id="rId68"/>
    <p:sldId id="745" r:id="rId69"/>
    <p:sldId id="746" r:id="rId70"/>
    <p:sldId id="747" r:id="rId71"/>
    <p:sldId id="723" r:id="rId72"/>
    <p:sldId id="749" r:id="rId73"/>
    <p:sldId id="750" r:id="rId74"/>
    <p:sldId id="751" r:id="rId75"/>
    <p:sldId id="730" r:id="rId76"/>
    <p:sldId id="714" r:id="rId77"/>
    <p:sldId id="713" r:id="rId78"/>
    <p:sldId id="748" r:id="rId79"/>
    <p:sldId id="719" r:id="rId80"/>
    <p:sldId id="721" r:id="rId81"/>
  </p:sldIdLst>
  <p:sldSz cx="9144000" cy="6858000" type="screen4x3"/>
  <p:notesSz cx="6858000" cy="9144000"/>
  <p:embeddedFontLst>
    <p:embeddedFont>
      <p:font typeface="08서울남산체 B" panose="02020603020101020101" pitchFamily="18" charset="-127"/>
      <p:regular r:id="rId83"/>
    </p:embeddedFont>
    <p:embeddedFont>
      <p:font typeface="08서울남산체 EB" panose="02020603020101020101" pitchFamily="18" charset="-127"/>
      <p:regular r:id="rId84"/>
    </p:embeddedFont>
    <p:embeddedFont>
      <p:font typeface="08서울남산체 M" panose="02020603020101020101" pitchFamily="18" charset="-127"/>
      <p:regular r:id="rId85"/>
    </p:embeddedFont>
    <p:embeddedFont>
      <p:font typeface="나눔스퀘어" panose="020B0600000101010101" pitchFamily="50" charset="-127"/>
      <p:regular r:id="rId86"/>
    </p:embeddedFont>
    <p:embeddedFont>
      <p:font typeface="나눔스퀘어 Bold" panose="020B0600000101010101" pitchFamily="50" charset="-127"/>
      <p:bold r:id="rId87"/>
    </p:embeddedFont>
    <p:embeddedFont>
      <p:font typeface="나눔스퀘어 ExtraBold" panose="020B0600000101010101" pitchFamily="50" charset="-127"/>
      <p:bold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mbria Math" panose="02040503050406030204" pitchFamily="18" charset="0"/>
      <p:regular r:id="rId95"/>
    </p:embeddedFont>
    <p:embeddedFont>
      <p:font typeface="Comic Sans MS" panose="030F0702030302020204" pitchFamily="66" charset="0"/>
      <p:regular r:id="rId96"/>
      <p:bold r:id="rId97"/>
      <p:italic r:id="rId98"/>
      <p:boldItalic r:id="rId99"/>
    </p:embeddedFont>
    <p:embeddedFont>
      <p:font typeface="Consolas" panose="020B0609020204030204" pitchFamily="49" charset="0"/>
      <p:regular r:id="rId100"/>
      <p:bold r:id="rId101"/>
      <p:italic r:id="rId102"/>
      <p:boldItalic r:id="rId10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63F"/>
    <a:srgbClr val="072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1" autoAdjust="0"/>
    <p:restoredTop sz="96782" autoAdjust="0"/>
  </p:normalViewPr>
  <p:slideViewPr>
    <p:cSldViewPr snapToGrid="0">
      <p:cViewPr varScale="1">
        <p:scale>
          <a:sx n="142" d="100"/>
          <a:sy n="142" d="100"/>
        </p:scale>
        <p:origin x="12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5.fntdata"/><Relationship Id="rId102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font" Target="fonts/font18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5.fntdata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0B98-78BE-4601-8AF5-C3AF3A5EE1D6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34C63-57F8-4C9E-B6C3-B81D05929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4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6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6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676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86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72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7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72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1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165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70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11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68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16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2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68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48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6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58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61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252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302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6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005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35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39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753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891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59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8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49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55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38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19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442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583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6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97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28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58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02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35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1458912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4774"/>
            <a:ext cx="6858000" cy="192405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0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0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1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1458912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4774"/>
            <a:ext cx="6858000" cy="192405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35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356350"/>
            <a:ext cx="476250" cy="365125"/>
          </a:xfrm>
        </p:spPr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85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9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265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15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696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07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8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356350"/>
            <a:ext cx="476250" cy="365125"/>
          </a:xfrm>
        </p:spPr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38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16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33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7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5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3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4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7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8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0"/>
            <a:ext cx="78867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100" y="6356351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5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72B6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Ø"/>
        <a:defRPr sz="2400" b="1" kern="1200">
          <a:solidFill>
            <a:srgbClr val="072B6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171700" indent="-3429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0"/>
            <a:ext cx="78867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100" y="6356351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 descr="íì¼:Samsung SDS logo (korean).svg">
            <a:extLst>
              <a:ext uri="{FF2B5EF4-FFF2-40B4-BE49-F238E27FC236}">
                <a16:creationId xmlns:a16="http://schemas.microsoft.com/office/drawing/2014/main" id="{31C2C6F9-313C-4E94-8864-BEB71E9074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3"/>
          <a:stretch/>
        </p:blipFill>
        <p:spPr bwMode="auto">
          <a:xfrm>
            <a:off x="7630818" y="165101"/>
            <a:ext cx="1432312" cy="5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3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72B6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Ø"/>
        <a:defRPr sz="2400" b="1" kern="1200">
          <a:solidFill>
            <a:srgbClr val="072B6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171700" indent="-3429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list/ls05559202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vis-www.cs.umass.edu/lfw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jpe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jpe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list/ls05559202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db.com/list/ls05559202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Day 5: Lab Exercise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914774"/>
            <a:ext cx="6858000" cy="1924051"/>
          </a:xfrm>
        </p:spPr>
        <p:txBody>
          <a:bodyPr/>
          <a:lstStyle/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June 1, 2018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Prof. Jongwuk Lee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0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Top 100 movies from IMDB</a:t>
            </a:r>
          </a:p>
          <a:p>
            <a:pPr lvl="1">
              <a:lnSpc>
                <a:spcPct val="150000"/>
              </a:lnSpc>
            </a:pPr>
            <a:r>
              <a:rPr lang="en-US" altLang="ko-KR" u="sng" dirty="0">
                <a:hlinkClick r:id="rId3"/>
              </a:rPr>
              <a:t>http://www.imdb.com/list/ls055592025/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data/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title.txt			//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synopses.txt		//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시놉시스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래픽 5" descr="폴더">
            <a:extLst>
              <a:ext uri="{FF2B5EF4-FFF2-40B4-BE49-F238E27FC236}">
                <a16:creationId xmlns:a16="http://schemas.microsoft.com/office/drawing/2014/main" id="{AADCD413-A555-4B7C-BF26-7B4884D7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5250" y="2432050"/>
            <a:ext cx="419100" cy="419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CF741C-CBC4-425B-9664-A10DFDEA5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177" y="2883380"/>
            <a:ext cx="4762985" cy="275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18D476-61F4-4982-871C-F9709B1E31E2}"/>
              </a:ext>
            </a:extLst>
          </p:cNvPr>
          <p:cNvSpPr/>
          <p:nvPr/>
        </p:nvSpPr>
        <p:spPr>
          <a:xfrm>
            <a:off x="4057650" y="3479800"/>
            <a:ext cx="869950" cy="241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FDAAA-BEA4-4222-AC3F-D72026A2674C}"/>
              </a:ext>
            </a:extLst>
          </p:cNvPr>
          <p:cNvSpPr/>
          <p:nvPr/>
        </p:nvSpPr>
        <p:spPr>
          <a:xfrm>
            <a:off x="4057650" y="4304820"/>
            <a:ext cx="869950" cy="241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D74473-3432-43BD-88F2-0FFC708EA3EE}"/>
              </a:ext>
            </a:extLst>
          </p:cNvPr>
          <p:cNvSpPr/>
          <p:nvPr/>
        </p:nvSpPr>
        <p:spPr>
          <a:xfrm>
            <a:off x="4057650" y="5341258"/>
            <a:ext cx="869950" cy="241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D0D1C4-EA88-4215-AF96-A0364D189E42}"/>
              </a:ext>
            </a:extLst>
          </p:cNvPr>
          <p:cNvSpPr/>
          <p:nvPr/>
        </p:nvSpPr>
        <p:spPr>
          <a:xfrm>
            <a:off x="4968424" y="3461950"/>
            <a:ext cx="1059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구분되는 문구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E71A3F-DEF2-4EFA-A17E-EEA1DD2B471C}"/>
              </a:ext>
            </a:extLst>
          </p:cNvPr>
          <p:cNvSpPr/>
          <p:nvPr/>
        </p:nvSpPr>
        <p:spPr>
          <a:xfrm>
            <a:off x="4968424" y="4286970"/>
            <a:ext cx="1059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구분되는 문구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F1E68B-3D39-4F27-9D14-63DA421B1612}"/>
              </a:ext>
            </a:extLst>
          </p:cNvPr>
          <p:cNvSpPr/>
          <p:nvPr/>
        </p:nvSpPr>
        <p:spPr>
          <a:xfrm>
            <a:off x="4968424" y="5323408"/>
            <a:ext cx="1059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구분되는 문구</a:t>
            </a:r>
          </a:p>
        </p:txBody>
      </p:sp>
    </p:spTree>
    <p:extLst>
      <p:ext uri="{BB962C8B-B14F-4D97-AF65-F5344CB8AC3E}">
        <p14:creationId xmlns:p14="http://schemas.microsoft.com/office/powerpoint/2010/main" val="135016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" y="1314449"/>
            <a:ext cx="8296910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read().split(A)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기준으로 하여 데이터를 나누어 불러들인다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62536" y="1443701"/>
            <a:ext cx="7907217" cy="231549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titles =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'data/titles.txt'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).read().split(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‘\n’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synopses =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'data/synopses.txt'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).read().split(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'\n BREAKS HERE’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synopses = synopses[: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(synopses)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100</a:t>
            </a:r>
            <a:endParaRPr lang="ko-KR" altLang="ko-KR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5298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데이터 수가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100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개가 맞는지 확인한다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67987" y="2022821"/>
            <a:ext cx="7907217" cy="140617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(titles))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100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(synopses))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100</a:t>
            </a:r>
          </a:p>
        </p:txBody>
      </p:sp>
    </p:spTree>
    <p:extLst>
      <p:ext uri="{BB962C8B-B14F-4D97-AF65-F5344CB8AC3E}">
        <p14:creationId xmlns:p14="http://schemas.microsoft.com/office/powerpoint/2010/main" val="25590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(Tokenization) +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어근화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(Stemming)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쪼개기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알파벳이 아닌 문자는 제거하기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(a-z, A-Z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제외한 모든 문자 제거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SnowballStemmer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어근화 하기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BCB90-5D2F-4983-97D0-CE4E3BE3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5" y="3844796"/>
            <a:ext cx="5906470" cy="27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17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(Tokenization)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1-1: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쪼개기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4CED4B-0C62-4E89-B012-C426B1D9072E}"/>
              </a:ext>
            </a:extLst>
          </p:cNvPr>
          <p:cNvSpPr/>
          <p:nvPr/>
        </p:nvSpPr>
        <p:spPr>
          <a:xfrm>
            <a:off x="1031518" y="2455022"/>
            <a:ext cx="7330705" cy="118861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tokens = 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word.lower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sent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nltk.sent_tokenize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(text)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word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nltk.word_tokenize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(sent)]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56746A-1624-49D9-BA6D-44E8A3E07D36}"/>
              </a:ext>
            </a:extLst>
          </p:cNvPr>
          <p:cNvSpPr/>
          <p:nvPr/>
        </p:nvSpPr>
        <p:spPr>
          <a:xfrm>
            <a:off x="3678540" y="2701319"/>
            <a:ext cx="4069429" cy="397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7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(Tokenization)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1-2: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Sentence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쪼개기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4CED4B-0C62-4E89-B012-C426B1D9072E}"/>
              </a:ext>
            </a:extLst>
          </p:cNvPr>
          <p:cNvSpPr/>
          <p:nvPr/>
        </p:nvSpPr>
        <p:spPr>
          <a:xfrm>
            <a:off x="1031518" y="2455022"/>
            <a:ext cx="7330705" cy="118861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tokens = 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word.lower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sent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nltk.sent_tokenize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(text)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word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nltk.word_tokenize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(sent)]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56746A-1624-49D9-BA6D-44E8A3E07D36}"/>
              </a:ext>
            </a:extLst>
          </p:cNvPr>
          <p:cNvSpPr/>
          <p:nvPr/>
        </p:nvSpPr>
        <p:spPr>
          <a:xfrm>
            <a:off x="2938644" y="3063291"/>
            <a:ext cx="4076409" cy="397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토큰화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(Tokenization)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1-3: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알파벳이 아닌 문자는 제거하기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(a-z, A-Z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제외한 모든 문자 제거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4B841E-2061-4027-A40B-06F2531E174B}"/>
              </a:ext>
            </a:extLst>
          </p:cNvPr>
          <p:cNvSpPr/>
          <p:nvPr/>
        </p:nvSpPr>
        <p:spPr>
          <a:xfrm>
            <a:off x="892267" y="2416028"/>
            <a:ext cx="7519318" cy="32867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tokenize_stem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(text):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tokens = 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word.lower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sent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nltk.sent_tokenize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(text)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word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nltk.word_tokenize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(sent)]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final_tokens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 for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token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tokens: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re.search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'[a-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zA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-Z]'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token):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final_tokens.append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(token)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stems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0144EA-DE36-49BA-A8C9-803E57116527}"/>
              </a:ext>
            </a:extLst>
          </p:cNvPr>
          <p:cNvSpPr/>
          <p:nvPr/>
        </p:nvSpPr>
        <p:spPr>
          <a:xfrm>
            <a:off x="1974257" y="4487241"/>
            <a:ext cx="3679667" cy="397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77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어근화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(Stemming)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SnowballStemmer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어근화 하기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67986" y="2443316"/>
            <a:ext cx="7907217" cy="40955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nltk</a:t>
            </a: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re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nltk.stem.snowball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SnowballStemmer</a:t>
            </a: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stemmer =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SnowballStemmer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english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def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tokenize_stem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(text):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tokens = [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word.lower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sent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nltk.sent_tokenize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(text)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word 	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nltk.word_tokenize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(sent)]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final_tokens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= []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 for 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token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tokens: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re.search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'[a-</a:t>
            </a:r>
            <a:r>
              <a:rPr lang="en-US" altLang="ko-KR" sz="13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zA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-Z]'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token):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final_tokens.append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(token)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stems = [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stemmer.stem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(t)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t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final_tokens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stems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C81141-B123-4709-82F2-7B57631FF9D7}"/>
              </a:ext>
            </a:extLst>
          </p:cNvPr>
          <p:cNvSpPr/>
          <p:nvPr/>
        </p:nvSpPr>
        <p:spPr>
          <a:xfrm>
            <a:off x="1321267" y="5827430"/>
            <a:ext cx="4451319" cy="397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6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불용어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Stopwords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 the, in, she, he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의미가 없는 단어들의 집합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44D13-575D-4EAB-AAFE-48C911F89D9E}"/>
              </a:ext>
            </a:extLst>
          </p:cNvPr>
          <p:cNvSpPr/>
          <p:nvPr/>
        </p:nvSpPr>
        <p:spPr>
          <a:xfrm>
            <a:off x="846258" y="2416494"/>
            <a:ext cx="7907217" cy="7106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nltk.download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corpora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DA192E-B338-40E6-8D00-6FE80CEF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730" y="3292719"/>
            <a:ext cx="4596473" cy="334915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3E0B460-AE19-45A7-BB28-8A4978B5AE9D}"/>
              </a:ext>
            </a:extLst>
          </p:cNvPr>
          <p:cNvSpPr/>
          <p:nvPr/>
        </p:nvSpPr>
        <p:spPr>
          <a:xfrm rot="19151838" flipH="1">
            <a:off x="3219477" y="3359982"/>
            <a:ext cx="439750" cy="3559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5E9F3D0-9914-4130-B933-C36BB69AFC52}"/>
              </a:ext>
            </a:extLst>
          </p:cNvPr>
          <p:cNvSpPr/>
          <p:nvPr/>
        </p:nvSpPr>
        <p:spPr>
          <a:xfrm flipH="1">
            <a:off x="6548527" y="4666695"/>
            <a:ext cx="439750" cy="35598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04D9D-8B5D-4461-B33F-9323E07A9496}"/>
              </a:ext>
            </a:extLst>
          </p:cNvPr>
          <p:cNvSpPr/>
          <p:nvPr/>
        </p:nvSpPr>
        <p:spPr>
          <a:xfrm>
            <a:off x="3556876" y="3108053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774154-3B0D-4121-9EBB-A1B392EE5E9C}"/>
              </a:ext>
            </a:extLst>
          </p:cNvPr>
          <p:cNvSpPr/>
          <p:nvPr/>
        </p:nvSpPr>
        <p:spPr>
          <a:xfrm>
            <a:off x="6964151" y="4653351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 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57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불용어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Stopwords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a, the, in, she, he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의미가 없는 단어들의 집합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44D13-575D-4EAB-AAFE-48C911F89D9E}"/>
              </a:ext>
            </a:extLst>
          </p:cNvPr>
          <p:cNvSpPr/>
          <p:nvPr/>
        </p:nvSpPr>
        <p:spPr>
          <a:xfrm>
            <a:off x="767986" y="2500256"/>
            <a:ext cx="7907217" cy="204382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stopwords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nltk.corpus.stopwords.words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english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stopwords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	# output = [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me, my, myself, …]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stopwords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	# output = 179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EE5FA6-9895-470C-964F-C26C92D39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71"/>
          <a:stretch/>
        </p:blipFill>
        <p:spPr>
          <a:xfrm>
            <a:off x="800682" y="4935243"/>
            <a:ext cx="7784905" cy="92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412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07B81-8DBE-483A-9322-4385D7D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314326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F2892-4940-405A-AA26-58045DEA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6742"/>
            <a:ext cx="7886700" cy="54292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클러스터링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실습하기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(Dataset: Top-100 IMDB)</a:t>
            </a: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데이터 읽기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사용방법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K-means Clustering</a:t>
            </a: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클러스터링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실습하기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 데이터에 차원축소 적용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실습하기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(Dataset: LFW)</a:t>
            </a: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읽기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사용방법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PCA, NMF</a:t>
            </a: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분류 정확도 비교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KNN</a:t>
            </a: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성분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추출된 특성을 이용한 이미지 재구성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추천시스템 구현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함께 실습하기 </a:t>
            </a:r>
            <a:endParaRPr lang="en-US" altLang="ko-KR" sz="1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읽기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사용방법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SVD</a:t>
            </a:r>
          </a:p>
          <a:p>
            <a:pPr lvl="1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실습하기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31CA5-A06A-4439-B347-1DAB3086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62F5D1-E5EC-4438-A9FD-8C7849B53406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47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4561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Recall.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문서클러스터링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단계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5F09CA4-0C58-4192-AABE-F8C2C3038B79}"/>
              </a:ext>
            </a:extLst>
          </p:cNvPr>
          <p:cNvSpPr txBox="1">
            <a:spLocks/>
          </p:cNvSpPr>
          <p:nvPr/>
        </p:nvSpPr>
        <p:spPr>
          <a:xfrm>
            <a:off x="777095" y="2017584"/>
            <a:ext cx="7677295" cy="433876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Ø"/>
              <a:defRPr sz="2400" b="1" kern="1200">
                <a:solidFill>
                  <a:srgbClr val="072B6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토큰화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(Tokenization): Text data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작은 단위로 쪼갠다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ex) words, phrase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어근화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(Stemming): walk, walking, walked, walks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walk(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Stopwords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 내기 위해 일반적으로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K-means </a:t>
            </a:r>
            <a:r>
              <a:rPr lang="ko-KR" altLang="en-US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클러스터링</a:t>
            </a:r>
            <a:endParaRPr lang="en-US" altLang="ko-KR" sz="16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뽑아낸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각 문서들을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endParaRPr lang="en-US" altLang="ko-KR" sz="16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문서들을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시각화하여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잘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모여있는지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MDS(Multi-Dimensional Scaling):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Euclidean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거리를 바탕으로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차원으로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차원축소하여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66D308C-E46E-4067-9F31-71BA77D01A88}"/>
              </a:ext>
            </a:extLst>
          </p:cNvPr>
          <p:cNvSpPr/>
          <p:nvPr/>
        </p:nvSpPr>
        <p:spPr>
          <a:xfrm flipH="1">
            <a:off x="2861862" y="3608739"/>
            <a:ext cx="439750" cy="3559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5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TF-IDF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계산하여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추출하기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max_df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0.8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80%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존재하는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term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중요한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아니므로 제거한다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min_df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0.2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20%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존재하는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term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등장인물의 이름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(Michael, Josh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etc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등장할 확률이 높은데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의미는 없으므로 제거한다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828945" y="1843024"/>
            <a:ext cx="7907217" cy="25754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sklearn.feature_extraction.text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TfidfVectorizer</a:t>
            </a: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tfidf_vectorizer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TfidfVectorizer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max_features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200000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max_df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0.8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min_df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	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stop_words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=‘</a:t>
            </a:r>
            <a:r>
              <a:rPr lang="en-US" altLang="ko-KR" sz="13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english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’, tokenizer=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tokenize_stem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tfidf_matrix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tfidf_vectorizer.fit_transform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(synopses)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tfidf_matrix.shape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(100, 548)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terms =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tfidf_vectorizer.get_feature_names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(terms)</a:t>
            </a:r>
          </a:p>
        </p:txBody>
      </p:sp>
    </p:spTree>
    <p:extLst>
      <p:ext uri="{BB962C8B-B14F-4D97-AF65-F5344CB8AC3E}">
        <p14:creationId xmlns:p14="http://schemas.microsoft.com/office/powerpoint/2010/main" val="273591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 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2BB7A10-D43F-436B-BF7A-DFCEAAB2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레이블이 없는 데이터를 어떻게 나눌까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35C87553-F007-43F0-ADFB-4ECC28C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77" y="1950027"/>
            <a:ext cx="4936256" cy="408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667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D4179F-304C-4442-81A3-2B7C931424A5}"/>
              </a:ext>
            </a:extLst>
          </p:cNvPr>
          <p:cNvGrpSpPr/>
          <p:nvPr/>
        </p:nvGrpSpPr>
        <p:grpSpPr>
          <a:xfrm>
            <a:off x="2444858" y="2464231"/>
            <a:ext cx="4254285" cy="2599843"/>
            <a:chOff x="2131017" y="2378990"/>
            <a:chExt cx="4254285" cy="2599843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17D602D-A09A-4202-9F63-36ABA6E6E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017" y="2378990"/>
              <a:ext cx="0" cy="2599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ACEF363-9608-4986-A2DE-2AB9CD8142A9}"/>
                </a:ext>
              </a:extLst>
            </p:cNvPr>
            <p:cNvCxnSpPr>
              <a:cxnSpLocks/>
            </p:cNvCxnSpPr>
            <p:nvPr/>
          </p:nvCxnSpPr>
          <p:spPr>
            <a:xfrm>
              <a:off x="2131017" y="4978833"/>
              <a:ext cx="42542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6F59C61-F1E9-460A-819D-81DD478611B7}"/>
                </a:ext>
              </a:extLst>
            </p:cNvPr>
            <p:cNvSpPr/>
            <p:nvPr/>
          </p:nvSpPr>
          <p:spPr>
            <a:xfrm>
              <a:off x="2450347" y="3081211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83E240-E1E0-4065-8266-6326D5808C6D}"/>
                </a:ext>
              </a:extLst>
            </p:cNvPr>
            <p:cNvSpPr/>
            <p:nvPr/>
          </p:nvSpPr>
          <p:spPr>
            <a:xfrm>
              <a:off x="2700579" y="3789199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A5D66E7-B32B-4E1F-981D-14DF18911DD6}"/>
                </a:ext>
              </a:extLst>
            </p:cNvPr>
            <p:cNvSpPr/>
            <p:nvPr/>
          </p:nvSpPr>
          <p:spPr>
            <a:xfrm>
              <a:off x="3372746" y="3148955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683507D-F95D-4A4B-A9AF-258700FF88D6}"/>
                </a:ext>
              </a:extLst>
            </p:cNvPr>
            <p:cNvSpPr/>
            <p:nvPr/>
          </p:nvSpPr>
          <p:spPr>
            <a:xfrm>
              <a:off x="2450347" y="3494737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87C33A-B27D-4A33-9433-F526F0FDD283}"/>
                </a:ext>
              </a:extLst>
            </p:cNvPr>
            <p:cNvSpPr/>
            <p:nvPr/>
          </p:nvSpPr>
          <p:spPr>
            <a:xfrm>
              <a:off x="4552475" y="4606732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D0B760-9B6D-4349-83CB-90E042AF558C}"/>
                </a:ext>
              </a:extLst>
            </p:cNvPr>
            <p:cNvSpPr/>
            <p:nvPr/>
          </p:nvSpPr>
          <p:spPr>
            <a:xfrm>
              <a:off x="4474985" y="3441363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465C83B-FB59-48FE-A28E-74DC266DBF49}"/>
                </a:ext>
              </a:extLst>
            </p:cNvPr>
            <p:cNvSpPr/>
            <p:nvPr/>
          </p:nvSpPr>
          <p:spPr>
            <a:xfrm>
              <a:off x="3807410" y="4370926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F90C5D7-E12C-4132-B2BB-3841CCBF62C9}"/>
                </a:ext>
              </a:extLst>
            </p:cNvPr>
            <p:cNvSpPr/>
            <p:nvPr/>
          </p:nvSpPr>
          <p:spPr>
            <a:xfrm>
              <a:off x="4474985" y="3918001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2224BC-2BF3-4CA2-A62D-EC467F6E2217}"/>
                </a:ext>
              </a:extLst>
            </p:cNvPr>
            <p:cNvSpPr/>
            <p:nvPr/>
          </p:nvSpPr>
          <p:spPr>
            <a:xfrm>
              <a:off x="5651705" y="4335519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8B00A7-41A7-4759-94C8-BEA2757B7733}"/>
                </a:ext>
              </a:extLst>
            </p:cNvPr>
            <p:cNvSpPr/>
            <p:nvPr/>
          </p:nvSpPr>
          <p:spPr>
            <a:xfrm>
              <a:off x="5088465" y="3585784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1E7860-A640-4DA8-BDB6-DB462E9BCDD4}"/>
                </a:ext>
              </a:extLst>
            </p:cNvPr>
            <p:cNvSpPr/>
            <p:nvPr/>
          </p:nvSpPr>
          <p:spPr>
            <a:xfrm>
              <a:off x="2778069" y="2738915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1704866-744F-4199-B205-DC231560AD94}"/>
                </a:ext>
              </a:extLst>
            </p:cNvPr>
            <p:cNvSpPr/>
            <p:nvPr/>
          </p:nvSpPr>
          <p:spPr>
            <a:xfrm>
              <a:off x="3397348" y="2583934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5EF7069-CDE3-40F6-AE95-75A425B7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 개수를 정한다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05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D4179F-304C-4442-81A3-2B7C931424A5}"/>
              </a:ext>
            </a:extLst>
          </p:cNvPr>
          <p:cNvGrpSpPr/>
          <p:nvPr/>
        </p:nvGrpSpPr>
        <p:grpSpPr>
          <a:xfrm>
            <a:off x="2444858" y="2464231"/>
            <a:ext cx="4254285" cy="2599843"/>
            <a:chOff x="2131017" y="2378990"/>
            <a:chExt cx="4254285" cy="2599843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17D602D-A09A-4202-9F63-36ABA6E6ED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017" y="2378990"/>
              <a:ext cx="0" cy="2599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ACEF363-9608-4986-A2DE-2AB9CD8142A9}"/>
                </a:ext>
              </a:extLst>
            </p:cNvPr>
            <p:cNvCxnSpPr>
              <a:cxnSpLocks/>
            </p:cNvCxnSpPr>
            <p:nvPr/>
          </p:nvCxnSpPr>
          <p:spPr>
            <a:xfrm>
              <a:off x="2131017" y="4978833"/>
              <a:ext cx="42542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6F59C61-F1E9-460A-819D-81DD478611B7}"/>
                </a:ext>
              </a:extLst>
            </p:cNvPr>
            <p:cNvSpPr/>
            <p:nvPr/>
          </p:nvSpPr>
          <p:spPr>
            <a:xfrm>
              <a:off x="2450347" y="3081211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83E240-E1E0-4065-8266-6326D5808C6D}"/>
                </a:ext>
              </a:extLst>
            </p:cNvPr>
            <p:cNvSpPr/>
            <p:nvPr/>
          </p:nvSpPr>
          <p:spPr>
            <a:xfrm>
              <a:off x="2700579" y="3789199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A5D66E7-B32B-4E1F-981D-14DF18911DD6}"/>
                </a:ext>
              </a:extLst>
            </p:cNvPr>
            <p:cNvSpPr/>
            <p:nvPr/>
          </p:nvSpPr>
          <p:spPr>
            <a:xfrm>
              <a:off x="3372746" y="3148955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683507D-F95D-4A4B-A9AF-258700FF88D6}"/>
                </a:ext>
              </a:extLst>
            </p:cNvPr>
            <p:cNvSpPr/>
            <p:nvPr/>
          </p:nvSpPr>
          <p:spPr>
            <a:xfrm>
              <a:off x="2450347" y="3494737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E87C33A-B27D-4A33-9433-F526F0FDD283}"/>
                </a:ext>
              </a:extLst>
            </p:cNvPr>
            <p:cNvSpPr/>
            <p:nvPr/>
          </p:nvSpPr>
          <p:spPr>
            <a:xfrm>
              <a:off x="4552475" y="4606732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D0B760-9B6D-4349-83CB-90E042AF558C}"/>
                </a:ext>
              </a:extLst>
            </p:cNvPr>
            <p:cNvSpPr/>
            <p:nvPr/>
          </p:nvSpPr>
          <p:spPr>
            <a:xfrm>
              <a:off x="4474985" y="3441363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465C83B-FB59-48FE-A28E-74DC266DBF49}"/>
                </a:ext>
              </a:extLst>
            </p:cNvPr>
            <p:cNvSpPr/>
            <p:nvPr/>
          </p:nvSpPr>
          <p:spPr>
            <a:xfrm>
              <a:off x="3807410" y="4370926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F90C5D7-E12C-4132-B2BB-3841CCBF62C9}"/>
                </a:ext>
              </a:extLst>
            </p:cNvPr>
            <p:cNvSpPr/>
            <p:nvPr/>
          </p:nvSpPr>
          <p:spPr>
            <a:xfrm>
              <a:off x="4474985" y="3918001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2224BC-2BF3-4CA2-A62D-EC467F6E2217}"/>
                </a:ext>
              </a:extLst>
            </p:cNvPr>
            <p:cNvSpPr/>
            <p:nvPr/>
          </p:nvSpPr>
          <p:spPr>
            <a:xfrm>
              <a:off x="5651705" y="4335519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8B00A7-41A7-4759-94C8-BEA2757B7733}"/>
                </a:ext>
              </a:extLst>
            </p:cNvPr>
            <p:cNvSpPr/>
            <p:nvPr/>
          </p:nvSpPr>
          <p:spPr>
            <a:xfrm>
              <a:off x="5088465" y="3585784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F1E7860-A640-4DA8-BDB6-DB462E9BCDD4}"/>
                </a:ext>
              </a:extLst>
            </p:cNvPr>
            <p:cNvSpPr/>
            <p:nvPr/>
          </p:nvSpPr>
          <p:spPr>
            <a:xfrm>
              <a:off x="2778069" y="2738915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1704866-744F-4199-B205-DC231560AD94}"/>
                </a:ext>
              </a:extLst>
            </p:cNvPr>
            <p:cNvSpPr/>
            <p:nvPr/>
          </p:nvSpPr>
          <p:spPr>
            <a:xfrm>
              <a:off x="3397348" y="2583934"/>
              <a:ext cx="154981" cy="154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5EF7069-CDE3-40F6-AE95-75A425B7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무작위로 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클러스터 중심점을 잡는다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3F2F49-F110-44B1-A0EC-A32C4A66994C}"/>
              </a:ext>
            </a:extLst>
          </p:cNvPr>
          <p:cNvSpPr/>
          <p:nvPr/>
        </p:nvSpPr>
        <p:spPr>
          <a:xfrm>
            <a:off x="2975025" y="3186602"/>
            <a:ext cx="154981" cy="15498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181A89-2957-40FB-9199-33595068C3BC}"/>
              </a:ext>
            </a:extLst>
          </p:cNvPr>
          <p:cNvSpPr/>
          <p:nvPr/>
        </p:nvSpPr>
        <p:spPr>
          <a:xfrm>
            <a:off x="3743483" y="2406808"/>
            <a:ext cx="154981" cy="15498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00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7D602D-A09A-4202-9F63-36ABA6E6ED43}"/>
              </a:ext>
            </a:extLst>
          </p:cNvPr>
          <p:cNvCxnSpPr>
            <a:cxnSpLocks/>
          </p:cNvCxnSpPr>
          <p:nvPr/>
        </p:nvCxnSpPr>
        <p:spPr>
          <a:xfrm flipV="1">
            <a:off x="2444858" y="2464231"/>
            <a:ext cx="0" cy="259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ACEF363-9608-4986-A2DE-2AB9CD8142A9}"/>
              </a:ext>
            </a:extLst>
          </p:cNvPr>
          <p:cNvCxnSpPr>
            <a:cxnSpLocks/>
          </p:cNvCxnSpPr>
          <p:nvPr/>
        </p:nvCxnSpPr>
        <p:spPr>
          <a:xfrm>
            <a:off x="2444858" y="5064074"/>
            <a:ext cx="4254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6F59C61-F1E9-460A-819D-81DD478611B7}"/>
              </a:ext>
            </a:extLst>
          </p:cNvPr>
          <p:cNvSpPr/>
          <p:nvPr/>
        </p:nvSpPr>
        <p:spPr>
          <a:xfrm>
            <a:off x="2764188" y="3166452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83E240-E1E0-4065-8266-6326D5808C6D}"/>
              </a:ext>
            </a:extLst>
          </p:cNvPr>
          <p:cNvSpPr/>
          <p:nvPr/>
        </p:nvSpPr>
        <p:spPr>
          <a:xfrm>
            <a:off x="3014420" y="3874440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5D66E7-B32B-4E1F-981D-14DF18911DD6}"/>
              </a:ext>
            </a:extLst>
          </p:cNvPr>
          <p:cNvSpPr/>
          <p:nvPr/>
        </p:nvSpPr>
        <p:spPr>
          <a:xfrm>
            <a:off x="3686587" y="323419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83507D-F95D-4A4B-A9AF-258700FF88D6}"/>
              </a:ext>
            </a:extLst>
          </p:cNvPr>
          <p:cNvSpPr/>
          <p:nvPr/>
        </p:nvSpPr>
        <p:spPr>
          <a:xfrm>
            <a:off x="2764188" y="3579978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87C33A-B27D-4A33-9433-F526F0FDD283}"/>
              </a:ext>
            </a:extLst>
          </p:cNvPr>
          <p:cNvSpPr/>
          <p:nvPr/>
        </p:nvSpPr>
        <p:spPr>
          <a:xfrm>
            <a:off x="4866316" y="4691973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D0B760-9B6D-4349-83CB-90E042AF558C}"/>
              </a:ext>
            </a:extLst>
          </p:cNvPr>
          <p:cNvSpPr/>
          <p:nvPr/>
        </p:nvSpPr>
        <p:spPr>
          <a:xfrm>
            <a:off x="4788826" y="3526604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65C83B-FB59-48FE-A28E-74DC266DBF49}"/>
              </a:ext>
            </a:extLst>
          </p:cNvPr>
          <p:cNvSpPr/>
          <p:nvPr/>
        </p:nvSpPr>
        <p:spPr>
          <a:xfrm>
            <a:off x="4121251" y="4456167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90C5D7-E12C-4132-B2BB-3841CCBF62C9}"/>
              </a:ext>
            </a:extLst>
          </p:cNvPr>
          <p:cNvSpPr/>
          <p:nvPr/>
        </p:nvSpPr>
        <p:spPr>
          <a:xfrm>
            <a:off x="4788826" y="4003242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C2224BC-2BF3-4CA2-A62D-EC467F6E2217}"/>
              </a:ext>
            </a:extLst>
          </p:cNvPr>
          <p:cNvSpPr/>
          <p:nvPr/>
        </p:nvSpPr>
        <p:spPr>
          <a:xfrm>
            <a:off x="5965546" y="4420760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88B00A7-41A7-4759-94C8-BEA2757B7733}"/>
              </a:ext>
            </a:extLst>
          </p:cNvPr>
          <p:cNvSpPr/>
          <p:nvPr/>
        </p:nvSpPr>
        <p:spPr>
          <a:xfrm>
            <a:off x="5402306" y="3671025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F1E7860-A640-4DA8-BDB6-DB462E9BCDD4}"/>
              </a:ext>
            </a:extLst>
          </p:cNvPr>
          <p:cNvSpPr/>
          <p:nvPr/>
        </p:nvSpPr>
        <p:spPr>
          <a:xfrm>
            <a:off x="3091910" y="282415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704866-744F-4199-B205-DC231560AD94}"/>
              </a:ext>
            </a:extLst>
          </p:cNvPr>
          <p:cNvSpPr/>
          <p:nvPr/>
        </p:nvSpPr>
        <p:spPr>
          <a:xfrm>
            <a:off x="3711189" y="2669175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5EF7069-CDE3-40F6-AE95-75A425B7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Euclidean distance</a:t>
            </a:r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기준으로 가까운 클러스터로 묶는다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3F2F49-F110-44B1-A0EC-A32C4A66994C}"/>
              </a:ext>
            </a:extLst>
          </p:cNvPr>
          <p:cNvSpPr/>
          <p:nvPr/>
        </p:nvSpPr>
        <p:spPr>
          <a:xfrm>
            <a:off x="2975025" y="3186602"/>
            <a:ext cx="154981" cy="15498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181A89-2957-40FB-9199-33595068C3BC}"/>
              </a:ext>
            </a:extLst>
          </p:cNvPr>
          <p:cNvSpPr/>
          <p:nvPr/>
        </p:nvSpPr>
        <p:spPr>
          <a:xfrm>
            <a:off x="3743483" y="2406808"/>
            <a:ext cx="154981" cy="15498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362571-D581-4EA0-B722-B08FC7532AF8}"/>
              </a:ext>
            </a:extLst>
          </p:cNvPr>
          <p:cNvCxnSpPr>
            <a:cxnSpLocks/>
          </p:cNvCxnSpPr>
          <p:nvPr/>
        </p:nvCxnSpPr>
        <p:spPr>
          <a:xfrm flipV="1">
            <a:off x="3130006" y="2491549"/>
            <a:ext cx="637374" cy="70230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5B5ACF-3681-4FC7-84C3-92FDDBC96006}"/>
              </a:ext>
            </a:extLst>
          </p:cNvPr>
          <p:cNvCxnSpPr>
            <a:cxnSpLocks/>
          </p:cNvCxnSpPr>
          <p:nvPr/>
        </p:nvCxnSpPr>
        <p:spPr>
          <a:xfrm>
            <a:off x="3199895" y="2598967"/>
            <a:ext cx="2584943" cy="234595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7D602D-A09A-4202-9F63-36ABA6E6ED43}"/>
              </a:ext>
            </a:extLst>
          </p:cNvPr>
          <p:cNvCxnSpPr>
            <a:cxnSpLocks/>
          </p:cNvCxnSpPr>
          <p:nvPr/>
        </p:nvCxnSpPr>
        <p:spPr>
          <a:xfrm flipV="1">
            <a:off x="2444858" y="2464231"/>
            <a:ext cx="0" cy="259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ACEF363-9608-4986-A2DE-2AB9CD8142A9}"/>
              </a:ext>
            </a:extLst>
          </p:cNvPr>
          <p:cNvCxnSpPr>
            <a:cxnSpLocks/>
          </p:cNvCxnSpPr>
          <p:nvPr/>
        </p:nvCxnSpPr>
        <p:spPr>
          <a:xfrm>
            <a:off x="2444858" y="5064074"/>
            <a:ext cx="4254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6F59C61-F1E9-460A-819D-81DD478611B7}"/>
              </a:ext>
            </a:extLst>
          </p:cNvPr>
          <p:cNvSpPr/>
          <p:nvPr/>
        </p:nvSpPr>
        <p:spPr>
          <a:xfrm>
            <a:off x="2764188" y="3166452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83E240-E1E0-4065-8266-6326D5808C6D}"/>
              </a:ext>
            </a:extLst>
          </p:cNvPr>
          <p:cNvSpPr/>
          <p:nvPr/>
        </p:nvSpPr>
        <p:spPr>
          <a:xfrm>
            <a:off x="3014420" y="3874440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5D66E7-B32B-4E1F-981D-14DF18911DD6}"/>
              </a:ext>
            </a:extLst>
          </p:cNvPr>
          <p:cNvSpPr/>
          <p:nvPr/>
        </p:nvSpPr>
        <p:spPr>
          <a:xfrm>
            <a:off x="3686587" y="323419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83507D-F95D-4A4B-A9AF-258700FF88D6}"/>
              </a:ext>
            </a:extLst>
          </p:cNvPr>
          <p:cNvSpPr/>
          <p:nvPr/>
        </p:nvSpPr>
        <p:spPr>
          <a:xfrm>
            <a:off x="2764188" y="3579978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87C33A-B27D-4A33-9433-F526F0FDD283}"/>
              </a:ext>
            </a:extLst>
          </p:cNvPr>
          <p:cNvSpPr/>
          <p:nvPr/>
        </p:nvSpPr>
        <p:spPr>
          <a:xfrm>
            <a:off x="4866316" y="4691973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D0B760-9B6D-4349-83CB-90E042AF558C}"/>
              </a:ext>
            </a:extLst>
          </p:cNvPr>
          <p:cNvSpPr/>
          <p:nvPr/>
        </p:nvSpPr>
        <p:spPr>
          <a:xfrm>
            <a:off x="4788826" y="3526604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65C83B-FB59-48FE-A28E-74DC266DBF49}"/>
              </a:ext>
            </a:extLst>
          </p:cNvPr>
          <p:cNvSpPr/>
          <p:nvPr/>
        </p:nvSpPr>
        <p:spPr>
          <a:xfrm>
            <a:off x="4121251" y="4456167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90C5D7-E12C-4132-B2BB-3841CCBF62C9}"/>
              </a:ext>
            </a:extLst>
          </p:cNvPr>
          <p:cNvSpPr/>
          <p:nvPr/>
        </p:nvSpPr>
        <p:spPr>
          <a:xfrm>
            <a:off x="4788826" y="4003242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C2224BC-2BF3-4CA2-A62D-EC467F6E2217}"/>
              </a:ext>
            </a:extLst>
          </p:cNvPr>
          <p:cNvSpPr/>
          <p:nvPr/>
        </p:nvSpPr>
        <p:spPr>
          <a:xfrm>
            <a:off x="5965546" y="4420760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88B00A7-41A7-4759-94C8-BEA2757B7733}"/>
              </a:ext>
            </a:extLst>
          </p:cNvPr>
          <p:cNvSpPr/>
          <p:nvPr/>
        </p:nvSpPr>
        <p:spPr>
          <a:xfrm>
            <a:off x="5402306" y="3671025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F1E7860-A640-4DA8-BDB6-DB462E9BCDD4}"/>
              </a:ext>
            </a:extLst>
          </p:cNvPr>
          <p:cNvSpPr/>
          <p:nvPr/>
        </p:nvSpPr>
        <p:spPr>
          <a:xfrm>
            <a:off x="3091910" y="282415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704866-744F-4199-B205-DC231560AD94}"/>
              </a:ext>
            </a:extLst>
          </p:cNvPr>
          <p:cNvSpPr/>
          <p:nvPr/>
        </p:nvSpPr>
        <p:spPr>
          <a:xfrm>
            <a:off x="3711189" y="2669175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5EF7069-CDE3-40F6-AE95-75A425B7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클러스터의 중심점을 구한다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3F2F49-F110-44B1-A0EC-A32C4A66994C}"/>
              </a:ext>
            </a:extLst>
          </p:cNvPr>
          <p:cNvSpPr/>
          <p:nvPr/>
        </p:nvSpPr>
        <p:spPr>
          <a:xfrm>
            <a:off x="3650492" y="3761534"/>
            <a:ext cx="154981" cy="15498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181A89-2957-40FB-9199-33595068C3BC}"/>
              </a:ext>
            </a:extLst>
          </p:cNvPr>
          <p:cNvSpPr/>
          <p:nvPr/>
        </p:nvSpPr>
        <p:spPr>
          <a:xfrm>
            <a:off x="4544495" y="3442423"/>
            <a:ext cx="154981" cy="15498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8ECCF9-6DAE-4F04-B50E-4607FE0A659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05473" y="3519914"/>
            <a:ext cx="739022" cy="31911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CB2C60C-EF8D-4514-B230-6687F2D2FDB0}"/>
              </a:ext>
            </a:extLst>
          </p:cNvPr>
          <p:cNvCxnSpPr>
            <a:cxnSpLocks/>
          </p:cNvCxnSpPr>
          <p:nvPr/>
        </p:nvCxnSpPr>
        <p:spPr>
          <a:xfrm>
            <a:off x="3448236" y="2115306"/>
            <a:ext cx="1280123" cy="282259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2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7D602D-A09A-4202-9F63-36ABA6E6ED43}"/>
              </a:ext>
            </a:extLst>
          </p:cNvPr>
          <p:cNvCxnSpPr>
            <a:cxnSpLocks/>
          </p:cNvCxnSpPr>
          <p:nvPr/>
        </p:nvCxnSpPr>
        <p:spPr>
          <a:xfrm flipV="1">
            <a:off x="2444858" y="2464231"/>
            <a:ext cx="0" cy="259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ACEF363-9608-4986-A2DE-2AB9CD8142A9}"/>
              </a:ext>
            </a:extLst>
          </p:cNvPr>
          <p:cNvCxnSpPr>
            <a:cxnSpLocks/>
          </p:cNvCxnSpPr>
          <p:nvPr/>
        </p:nvCxnSpPr>
        <p:spPr>
          <a:xfrm>
            <a:off x="2444858" y="5064074"/>
            <a:ext cx="4254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6F59C61-F1E9-460A-819D-81DD478611B7}"/>
              </a:ext>
            </a:extLst>
          </p:cNvPr>
          <p:cNvSpPr/>
          <p:nvPr/>
        </p:nvSpPr>
        <p:spPr>
          <a:xfrm>
            <a:off x="2764188" y="3166452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83E240-E1E0-4065-8266-6326D5808C6D}"/>
              </a:ext>
            </a:extLst>
          </p:cNvPr>
          <p:cNvSpPr/>
          <p:nvPr/>
        </p:nvSpPr>
        <p:spPr>
          <a:xfrm>
            <a:off x="3014420" y="3874440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5D66E7-B32B-4E1F-981D-14DF18911DD6}"/>
              </a:ext>
            </a:extLst>
          </p:cNvPr>
          <p:cNvSpPr/>
          <p:nvPr/>
        </p:nvSpPr>
        <p:spPr>
          <a:xfrm>
            <a:off x="3686587" y="323419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83507D-F95D-4A4B-A9AF-258700FF88D6}"/>
              </a:ext>
            </a:extLst>
          </p:cNvPr>
          <p:cNvSpPr/>
          <p:nvPr/>
        </p:nvSpPr>
        <p:spPr>
          <a:xfrm>
            <a:off x="2764188" y="3579978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87C33A-B27D-4A33-9433-F526F0FDD283}"/>
              </a:ext>
            </a:extLst>
          </p:cNvPr>
          <p:cNvSpPr/>
          <p:nvPr/>
        </p:nvSpPr>
        <p:spPr>
          <a:xfrm>
            <a:off x="4866316" y="4691973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9D0B760-9B6D-4349-83CB-90E042AF558C}"/>
              </a:ext>
            </a:extLst>
          </p:cNvPr>
          <p:cNvSpPr/>
          <p:nvPr/>
        </p:nvSpPr>
        <p:spPr>
          <a:xfrm>
            <a:off x="4788826" y="3526604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65C83B-FB59-48FE-A28E-74DC266DBF49}"/>
              </a:ext>
            </a:extLst>
          </p:cNvPr>
          <p:cNvSpPr/>
          <p:nvPr/>
        </p:nvSpPr>
        <p:spPr>
          <a:xfrm>
            <a:off x="4121251" y="4456167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F90C5D7-E12C-4132-B2BB-3841CCBF62C9}"/>
              </a:ext>
            </a:extLst>
          </p:cNvPr>
          <p:cNvSpPr/>
          <p:nvPr/>
        </p:nvSpPr>
        <p:spPr>
          <a:xfrm>
            <a:off x="4788826" y="4003242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C2224BC-2BF3-4CA2-A62D-EC467F6E2217}"/>
              </a:ext>
            </a:extLst>
          </p:cNvPr>
          <p:cNvSpPr/>
          <p:nvPr/>
        </p:nvSpPr>
        <p:spPr>
          <a:xfrm>
            <a:off x="5965546" y="4420760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88B00A7-41A7-4759-94C8-BEA2757B7733}"/>
              </a:ext>
            </a:extLst>
          </p:cNvPr>
          <p:cNvSpPr/>
          <p:nvPr/>
        </p:nvSpPr>
        <p:spPr>
          <a:xfrm>
            <a:off x="5402306" y="3671025"/>
            <a:ext cx="154981" cy="15498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F1E7860-A640-4DA8-BDB6-DB462E9BCDD4}"/>
              </a:ext>
            </a:extLst>
          </p:cNvPr>
          <p:cNvSpPr/>
          <p:nvPr/>
        </p:nvSpPr>
        <p:spPr>
          <a:xfrm>
            <a:off x="3091910" y="2824156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704866-744F-4199-B205-DC231560AD94}"/>
              </a:ext>
            </a:extLst>
          </p:cNvPr>
          <p:cNvSpPr/>
          <p:nvPr/>
        </p:nvSpPr>
        <p:spPr>
          <a:xfrm>
            <a:off x="3711189" y="2669175"/>
            <a:ext cx="154981" cy="15498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B5EF7069-CDE3-40F6-AE95-75A425B7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수렴할 때까지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과정을 반복한다</a:t>
            </a:r>
            <a:r>
              <a:rPr lang="en-US" altLang="ko-KR" b="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3F2F49-F110-44B1-A0EC-A32C4A66994C}"/>
              </a:ext>
            </a:extLst>
          </p:cNvPr>
          <p:cNvSpPr/>
          <p:nvPr/>
        </p:nvSpPr>
        <p:spPr>
          <a:xfrm>
            <a:off x="3417053" y="3526604"/>
            <a:ext cx="154981" cy="15498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181A89-2957-40FB-9199-33595068C3BC}"/>
              </a:ext>
            </a:extLst>
          </p:cNvPr>
          <p:cNvSpPr/>
          <p:nvPr/>
        </p:nvSpPr>
        <p:spPr>
          <a:xfrm>
            <a:off x="4940585" y="3516044"/>
            <a:ext cx="154981" cy="154981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8ECCF9-6DAE-4F04-B50E-4607FE0A659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572034" y="3593535"/>
            <a:ext cx="1368551" cy="1056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CB2C60C-EF8D-4514-B230-6687F2D2FDB0}"/>
              </a:ext>
            </a:extLst>
          </p:cNvPr>
          <p:cNvCxnSpPr>
            <a:cxnSpLocks/>
          </p:cNvCxnSpPr>
          <p:nvPr/>
        </p:nvCxnSpPr>
        <p:spPr>
          <a:xfrm>
            <a:off x="4203416" y="2457423"/>
            <a:ext cx="25324" cy="260369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0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영화를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그룹으로 클러스터링 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n_clusters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몇 개의 그룹으로 나눌지 정한다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828945" y="1959261"/>
            <a:ext cx="7907217" cy="235701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sklearn.cluster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km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n_clusters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km.fit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tfidf_matrix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K-means clustering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clusters = km.labels_.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tolist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(clusters)</a:t>
            </a:r>
          </a:p>
        </p:txBody>
      </p:sp>
    </p:spTree>
    <p:extLst>
      <p:ext uri="{BB962C8B-B14F-4D97-AF65-F5344CB8AC3E}">
        <p14:creationId xmlns:p14="http://schemas.microsoft.com/office/powerpoint/2010/main" val="230534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클러스터마다 몇 개의 영화가 있는지 확인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[column].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value_counts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그룹의 개수를 구할 때 용이하다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846258" y="2383803"/>
            <a:ext cx="7907217" cy="184557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pandas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pd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films = {‘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’: titles, 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synopsis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’: synopses, 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cluster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’: clusters}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frame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pd.DataFrame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(films, index=clusters, columns=[‘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title’, ‘cluster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’])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frame[‘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cluster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’].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value_counts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각 클러스터의 영화 개수 출력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59FEC1-6E42-403F-97A7-08503DE5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85" y="4583618"/>
            <a:ext cx="7823577" cy="162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03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ko-KR" altLang="en-US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클러스터링</a:t>
            </a:r>
            <a:br>
              <a:rPr lang="en-US" altLang="ko-KR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(Document Clustering)</a:t>
            </a:r>
            <a:endParaRPr lang="ko-KR" altLang="en-US" sz="4400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51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클러스터의 중요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영화 출력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608133" y="1937179"/>
            <a:ext cx="7907217" cy="411417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Top terms per cluster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:")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order_centroids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km.cluster_centers_.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argsort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()[:, ::-1]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range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Cluster %d words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:" </a:t>
            </a:r>
            <a:r>
              <a:rPr lang="en-US" altLang="ko-K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end=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j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range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(5):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(terms[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order_centroids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][j]], end=',')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')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 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Cluster %d titles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:" </a:t>
            </a:r>
            <a:r>
              <a:rPr lang="en-US" altLang="ko-K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end=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title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frame.loc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'].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values.tolist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('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%s,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 </a:t>
            </a:r>
            <a:r>
              <a:rPr lang="en-US" altLang="ko-K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title, end='')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\n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35314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C7DEE5A-D7E1-4232-B0A3-013B0C9D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3" y="1962632"/>
            <a:ext cx="7783017" cy="423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클러스터의 중요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영화 출력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96827C-0FFC-43C0-9686-AB228BB3F66A}"/>
              </a:ext>
            </a:extLst>
          </p:cNvPr>
          <p:cNvCxnSpPr>
            <a:cxnSpLocks/>
          </p:cNvCxnSpPr>
          <p:nvPr/>
        </p:nvCxnSpPr>
        <p:spPr>
          <a:xfrm>
            <a:off x="2252421" y="2138766"/>
            <a:ext cx="20380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37335A-5136-48D0-AB2D-7BDE9AEA509E}"/>
              </a:ext>
            </a:extLst>
          </p:cNvPr>
          <p:cNvCxnSpPr>
            <a:cxnSpLocks/>
          </p:cNvCxnSpPr>
          <p:nvPr/>
        </p:nvCxnSpPr>
        <p:spPr>
          <a:xfrm>
            <a:off x="2186552" y="3190068"/>
            <a:ext cx="19734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D227FC-AF73-4413-BA10-3AEC7C4D7FE2}"/>
              </a:ext>
            </a:extLst>
          </p:cNvPr>
          <p:cNvCxnSpPr>
            <a:cxnSpLocks/>
          </p:cNvCxnSpPr>
          <p:nvPr/>
        </p:nvCxnSpPr>
        <p:spPr>
          <a:xfrm>
            <a:off x="2236923" y="3853913"/>
            <a:ext cx="16428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357666-CFE6-44F7-85E9-23A125D7983C}"/>
              </a:ext>
            </a:extLst>
          </p:cNvPr>
          <p:cNvCxnSpPr>
            <a:cxnSpLocks/>
          </p:cNvCxnSpPr>
          <p:nvPr/>
        </p:nvCxnSpPr>
        <p:spPr>
          <a:xfrm>
            <a:off x="2205927" y="4783810"/>
            <a:ext cx="19734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7195CB-3900-4521-9D32-24253E3F9E08}"/>
              </a:ext>
            </a:extLst>
          </p:cNvPr>
          <p:cNvCxnSpPr>
            <a:cxnSpLocks/>
          </p:cNvCxnSpPr>
          <p:nvPr/>
        </p:nvCxnSpPr>
        <p:spPr>
          <a:xfrm>
            <a:off x="2205927" y="5850610"/>
            <a:ext cx="19734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3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클러스터 색깔과 이름을 정한다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이름은 추출한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86848" y="2393214"/>
            <a:ext cx="8046554" cy="33954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#set up colors per clusters using a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dict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cluster_colors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{0: 'red', 1: 'blue', 2: 'green', 3: 'purple', 4: 'orange'}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#set up cluster names using a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dict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cluster_names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{0: 'Kill, Solider, Army',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1: 'Sing, Love, Relationship',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2: 'Car, Drive, Train',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3: 'Family, Home, Brother',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4: 'Marry, Woman, Friend'}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4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Multi-Dimensional Scaling(MDS)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distance equation: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일반적으로 값이 클수록 거리가 멀기 때문에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cosine similarity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음수를 곱한 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더해 최소값이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되도록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 equation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만들어준다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828945" y="1897267"/>
            <a:ext cx="7907217" cy="27677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sklearn.metrics.pairwise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cosine_similarity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sklearn.manifold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MDS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1 –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cosine_similarity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tfidf_matrix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distance equation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mds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MDS(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n_components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dissimilarity = “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precomputed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”)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Z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mds.fit_transform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		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2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차원으로 축소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ys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Z[:, 0], Z[:,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1]		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시각화를 위해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저장해둔다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41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MDS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한 클러스터 번호와 영화제목으로 데이터를 생성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생성할 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padas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dataframe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사용하면 편리하다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86848" y="2393214"/>
            <a:ext cx="8046554" cy="117139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df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pd.DataFrame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dict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(x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y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label=clusters, title=titles))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groups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df.groupby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’)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group by cluster</a:t>
            </a:r>
          </a:p>
        </p:txBody>
      </p:sp>
    </p:spTree>
    <p:extLst>
      <p:ext uri="{BB962C8B-B14F-4D97-AF65-F5344CB8AC3E}">
        <p14:creationId xmlns:p14="http://schemas.microsoft.com/office/powerpoint/2010/main" val="92220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5245"/>
            <a:ext cx="8046554" cy="5566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사용하여 그린다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dataframe.ix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integer position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사용하여 데이터에 접근한다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628649" y="2417410"/>
            <a:ext cx="8046554" cy="379836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matplotlib inline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fig, ax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17, 12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set size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group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groups: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ax.plot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group.x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group.y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marker=‘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o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’,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linestyle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‘’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label=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cluster_names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], color=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cluster_colors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ax.legend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numpoints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#show legend with only 1 point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range(</a:t>
            </a:r>
            <a:r>
              <a:rPr lang="en-US" altLang="ko-KR" sz="14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(df)):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ax.text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df.ix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'],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df.ix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'],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df.ix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]['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'], size =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 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plt.show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7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B201A69-30E8-40CB-953E-BC1873DF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0" y="1216478"/>
            <a:ext cx="8157975" cy="52577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38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1C6B2-DBB0-43B1-A390-7F951000E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00330"/>
            <a:ext cx="7886700" cy="53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95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" y="1155245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데이터를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Clustering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시각화해보시오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data/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news_title.txt		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제목</a:t>
            </a:r>
            <a:endParaRPr lang="en-US" altLang="ko-KR" sz="16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news_keyword.txt	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뉴스 키워드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229CD4-288A-483D-AF76-058755769032}"/>
              </a:ext>
            </a:extLst>
          </p:cNvPr>
          <p:cNvSpPr/>
          <p:nvPr/>
        </p:nvSpPr>
        <p:spPr>
          <a:xfrm>
            <a:off x="968774" y="3943161"/>
            <a:ext cx="7485616" cy="259575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******************* matplotlib</a:t>
            </a:r>
            <a:r>
              <a:rPr lang="ko-KR" altLang="en-US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한글 폰트 사용하는 법 </a:t>
            </a:r>
            <a:r>
              <a:rPr lang="en-US" altLang="ko-KR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*******************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matplotlib.font_manager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fm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matplotlib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rc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path =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'c:\\windows\\fonts\\nanumsquareb.otf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’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폰트가 있는 경로설정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rc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font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', family = '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NanumSquare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')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fontprop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fm.FontProperties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fname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=path, size=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4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ko-KR" altLang="en-US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</a:t>
            </a:r>
            <a:br>
              <a:rPr lang="en-US" altLang="ko-KR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44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(Dimensionality Reduction)</a:t>
            </a:r>
            <a:endParaRPr lang="ko-KR" altLang="en-US" sz="4400" dirty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78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클러스터링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2BB7A10-D43F-436B-BF7A-DFCEAAB2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개의 문서들을 비슷한 주제의 그룹으로 어떻게 묶을까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주제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영화의 시놉시스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클러스터링을 할 수 있을까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3C593-3B79-4E73-B494-EFCF0163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07" y="2451886"/>
            <a:ext cx="699757" cy="1001652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21549F-A9D8-4D6D-8814-AB0B1E77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27" y="2451886"/>
            <a:ext cx="699997" cy="10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27D39F-A814-4E18-9369-F27C025D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739" y="3807249"/>
            <a:ext cx="699757" cy="1002207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7482A6D2-F8E8-42FC-AB8E-52BEFFC0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374" y="2451886"/>
            <a:ext cx="700230" cy="10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52167-8109-42E6-998A-DD72D3EFF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88" y="3807526"/>
            <a:ext cx="702652" cy="1001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3C1B5-96BC-4143-98CD-CCD933BE9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917" y="2450771"/>
            <a:ext cx="699757" cy="10038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B6603-1F8A-4B04-AFA1-B1CC197D6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874" y="3808026"/>
            <a:ext cx="699757" cy="1000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AF451-0B3C-422D-B708-41C826D16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247" y="3807106"/>
            <a:ext cx="699756" cy="1002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BE1104-FF98-43BB-9006-F67A1039E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588" y="2441072"/>
            <a:ext cx="702652" cy="1023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17BA3C-A9C0-4576-AB32-7817CDCD9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6093" y="2451877"/>
            <a:ext cx="702652" cy="1001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7A873C-5C7D-4AE1-A357-BDC7B4807D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3598" y="2452322"/>
            <a:ext cx="674380" cy="1000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9ECF18-E59D-4390-BCF1-3F563996A7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2831" y="2462152"/>
            <a:ext cx="674380" cy="981121"/>
          </a:xfrm>
          <a:prstGeom prst="rect">
            <a:avLst/>
          </a:prstGeom>
        </p:spPr>
      </p:pic>
      <p:pic>
        <p:nvPicPr>
          <p:cNvPr id="1030" name="Picture 6" descr="Image result for ì ììíí¬ì¤í°">
            <a:extLst>
              <a:ext uri="{FF2B5EF4-FFF2-40B4-BE49-F238E27FC236}">
                <a16:creationId xmlns:a16="http://schemas.microsoft.com/office/drawing/2014/main" id="{BC780AB6-8C78-4F89-BF7B-5B8B9924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96" y="3825595"/>
            <a:ext cx="674380" cy="9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ì ììíí¬ì¤í°">
            <a:extLst>
              <a:ext uri="{FF2B5EF4-FFF2-40B4-BE49-F238E27FC236}">
                <a16:creationId xmlns:a16="http://schemas.microsoft.com/office/drawing/2014/main" id="{DA6B63B5-F366-473F-97B9-CD6D9867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64" y="2451885"/>
            <a:ext cx="705390" cy="10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ì½ë¯¸ëìíí¬ì¤í°">
            <a:extLst>
              <a:ext uri="{FF2B5EF4-FFF2-40B4-BE49-F238E27FC236}">
                <a16:creationId xmlns:a16="http://schemas.microsoft.com/office/drawing/2014/main" id="{A6E74B43-6A8F-486D-BD30-0520191D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367" y="3808690"/>
            <a:ext cx="699758" cy="9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27FA48-148E-4270-911E-58148A9FB8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11111" y="3809853"/>
            <a:ext cx="699757" cy="996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5D5D87-7017-49A1-8BC3-60818E9E1B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3502" y="3808025"/>
            <a:ext cx="667103" cy="1000654"/>
          </a:xfrm>
          <a:prstGeom prst="rect">
            <a:avLst/>
          </a:prstGeom>
        </p:spPr>
      </p:pic>
      <p:pic>
        <p:nvPicPr>
          <p:cNvPr id="1036" name="Picture 12" descr="Image result for ëëìì°ëê¸° í¬ì¤í°">
            <a:extLst>
              <a:ext uri="{FF2B5EF4-FFF2-40B4-BE49-F238E27FC236}">
                <a16:creationId xmlns:a16="http://schemas.microsoft.com/office/drawing/2014/main" id="{05ABC6DE-C906-44E1-BF49-89E4A078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78" y="3807249"/>
            <a:ext cx="704787" cy="10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6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98047D3-51D0-4C8D-B26C-DE4568E7FD15}"/>
              </a:ext>
            </a:extLst>
          </p:cNvPr>
          <p:cNvSpPr txBox="1">
            <a:spLocks/>
          </p:cNvSpPr>
          <p:nvPr/>
        </p:nvSpPr>
        <p:spPr>
          <a:xfrm>
            <a:off x="638909" y="315597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72B6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패키지 목록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DFDB71-2CAE-4190-975F-DC990EE0E898}"/>
              </a:ext>
            </a:extLst>
          </p:cNvPr>
          <p:cNvSpPr/>
          <p:nvPr/>
        </p:nvSpPr>
        <p:spPr>
          <a:xfrm>
            <a:off x="541119" y="1374714"/>
            <a:ext cx="7907217" cy="464166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6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matplotlib inline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if 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np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pandas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pd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fetch_lfw_people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사용할 얼굴 데이터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# KNN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sklearn.decomposition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NMF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sklearn.decomposition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PCA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sklearn.cluster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1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7886700" cy="51984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LFW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(Labeled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Faces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Wild)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http://vis-www.cs.umass.edu/lfw/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4FF140-DDCB-4E8A-9822-8FA67390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27" y="2490729"/>
            <a:ext cx="7468273" cy="40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5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" y="1314449"/>
            <a:ext cx="8296910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min_faces_per_person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최소 이만큼의 데이터 개수를 가진 사람의 이미지만 불러들인다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resize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사람의 이미지 크기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(pixel size)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재조정하는 비율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(default=0.5)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67987" y="1659601"/>
            <a:ext cx="7907217" cy="176939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sklearn.datasets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fetch_lfw_people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fetch_lfw_people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min_faces_per_person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=20, resize=0.7)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73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 및 기초 통계 정보 확인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698318" y="2010121"/>
            <a:ext cx="7907217" cy="190873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lfw_people.data.shape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(3023, 5655)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lfw_people.images.shape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(3023, 87, 65)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(3023,)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lfw_people.target_names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# output = 62 = # of classes</a:t>
            </a:r>
            <a:endParaRPr lang="ko-KR" altLang="ko-KR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71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Bias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698318" y="2010121"/>
            <a:ext cx="7907217" cy="190873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np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lfw_counts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np.bincount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각 클래스별 빈도 계산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(name, count)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 zip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lfw_people.target_names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lfw_counts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("{0:25} {1:4}".format(name, count))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빈도 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출력</a:t>
            </a:r>
            <a:endParaRPr lang="ko-KR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F3C81-50F0-4CC7-8703-4010D90D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67" y="4353273"/>
            <a:ext cx="2026218" cy="21069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CA2C00-D6FB-4A10-8F73-F7BFA977B8D2}"/>
              </a:ext>
            </a:extLst>
          </p:cNvPr>
          <p:cNvSpPr/>
          <p:nvPr/>
        </p:nvSpPr>
        <p:spPr>
          <a:xfrm>
            <a:off x="844731" y="6286679"/>
            <a:ext cx="1872343" cy="173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048F5-85EA-47D9-817E-B38C1747009E}"/>
              </a:ext>
            </a:extLst>
          </p:cNvPr>
          <p:cNvSpPr/>
          <p:nvPr/>
        </p:nvSpPr>
        <p:spPr>
          <a:xfrm>
            <a:off x="3132641" y="4720387"/>
            <a:ext cx="5062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고르게 분포되어 있지 않음을 알 수 있다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C7A134-BC90-4AF8-A410-9DC1362E5DC0}"/>
              </a:ext>
            </a:extLst>
          </p:cNvPr>
          <p:cNvSpPr/>
          <p:nvPr/>
        </p:nvSpPr>
        <p:spPr>
          <a:xfrm>
            <a:off x="844730" y="5739372"/>
            <a:ext cx="1872343" cy="173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81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Bias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698318" y="2010121"/>
            <a:ext cx="7907217" cy="190873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np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lfw_counts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np.bincount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각 클래스별 빈도 계산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(name, count)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 zip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lfw_people.target_names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lfw_counts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("{0:25} {1:4}".format(name, count))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빈도 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출력</a:t>
            </a:r>
            <a:endParaRPr lang="ko-KR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F3C81-50F0-4CC7-8703-4010D90D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7" y="4353273"/>
            <a:ext cx="2026218" cy="21069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CA2C00-D6FB-4A10-8F73-F7BFA977B8D2}"/>
              </a:ext>
            </a:extLst>
          </p:cNvPr>
          <p:cNvSpPr/>
          <p:nvPr/>
        </p:nvSpPr>
        <p:spPr>
          <a:xfrm>
            <a:off x="844731" y="6286679"/>
            <a:ext cx="1872343" cy="173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048F5-85EA-47D9-817E-B38C1747009E}"/>
              </a:ext>
            </a:extLst>
          </p:cNvPr>
          <p:cNvSpPr/>
          <p:nvPr/>
        </p:nvSpPr>
        <p:spPr>
          <a:xfrm>
            <a:off x="3132641" y="4720387"/>
            <a:ext cx="506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r>
              <a:rPr lang="ko-KR" altLang="en-US" b="1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고르게 분포되어 있지 않음을 알 수 있다</a:t>
            </a:r>
            <a:r>
              <a:rPr lang="en-US" altLang="ko-KR" b="1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bg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DBF7E-7413-45A3-B3EE-1BE8691119D8}"/>
              </a:ext>
            </a:extLst>
          </p:cNvPr>
          <p:cNvSpPr/>
          <p:nvPr/>
        </p:nvSpPr>
        <p:spPr>
          <a:xfrm>
            <a:off x="3327214" y="5358885"/>
            <a:ext cx="4381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해결책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사람당 최대 데이터 수를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정해놓자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7A285F-4723-4783-B8B0-D57BFB3CAF87}"/>
              </a:ext>
            </a:extLst>
          </p:cNvPr>
          <p:cNvSpPr/>
          <p:nvPr/>
        </p:nvSpPr>
        <p:spPr>
          <a:xfrm>
            <a:off x="844730" y="5739372"/>
            <a:ext cx="1872343" cy="1735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4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마스크 처리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클래스별 최대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데이터만 사용하도록 한다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AE5FAC-C89B-4BC1-B459-132EC19EC9E3}"/>
              </a:ext>
            </a:extLst>
          </p:cNvPr>
          <p:cNvSpPr/>
          <p:nvPr/>
        </p:nvSpPr>
        <p:spPr>
          <a:xfrm>
            <a:off x="767986" y="2432328"/>
            <a:ext cx="7907217" cy="382605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mask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np.zeros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np.bool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target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np.unique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mask[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np.where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==target)[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][: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50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]] = True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	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lfw_people.data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[mask]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lfw_people.target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[mask]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255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08서울남산체 M" panose="02020603020101020101" pitchFamily="18" charset="-127"/>
              </a:rPr>
              <a:t>#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08서울남산체 M" panose="02020603020101020101" pitchFamily="18" charset="-127"/>
              </a:rPr>
              <a:t>픽셀 크기를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08서울남산체 M" panose="02020603020101020101" pitchFamily="18" charset="-127"/>
              </a:rPr>
              <a:t>0~1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08서울남산체 M" panose="02020603020101020101" pitchFamily="18" charset="-127"/>
              </a:rPr>
              <a:t>사이로 조정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X_people.shape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(2063, 5655)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y_people.shape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(2063,)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5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마스크 처리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E920A-85ED-412E-A120-237709725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46"/>
          <a:stretch/>
        </p:blipFill>
        <p:spPr>
          <a:xfrm>
            <a:off x="857249" y="1949355"/>
            <a:ext cx="6216287" cy="44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72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362950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분할 하는 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sklearn.model_selection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train_test_split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사용하면 간편하다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분할 비율은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3:1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되어 있다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stratify: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같은 비율을 갖도록 하는 옵션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856516" y="3520115"/>
            <a:ext cx="7907217" cy="190818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sklearn.model_selection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	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stratify=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y_people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=0)</a:t>
            </a:r>
          </a:p>
        </p:txBody>
      </p:sp>
    </p:spTree>
    <p:extLst>
      <p:ext uri="{BB962C8B-B14F-4D97-AF65-F5344CB8AC3E}">
        <p14:creationId xmlns:p14="http://schemas.microsoft.com/office/powerpoint/2010/main" val="94131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K-Nearest Neighbors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2BB7A10-D43F-436B-BF7A-DFCEAAB2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데이터의 클래스를 어떻게 예측할까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35C87553-F007-43F0-ADFB-4ECC28C3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29" y="1833789"/>
            <a:ext cx="471487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Oval 8">
            <a:extLst>
              <a:ext uri="{FF2B5EF4-FFF2-40B4-BE49-F238E27FC236}">
                <a16:creationId xmlns:a16="http://schemas.microsoft.com/office/drawing/2014/main" id="{0DC244C1-2F8F-4B14-9BB3-D86CA6E2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84" y="4221803"/>
            <a:ext cx="118346" cy="118345"/>
          </a:xfrm>
          <a:prstGeom prst="ellipse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fontAlgn="t" latinLnBrk="0">
              <a:buClrTx/>
              <a:buSzPct val="75000"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01D1DD-ED7D-4726-832D-38953D8AC6FB}"/>
              </a:ext>
            </a:extLst>
          </p:cNvPr>
          <p:cNvCxnSpPr>
            <a:cxnSpLocks/>
          </p:cNvCxnSpPr>
          <p:nvPr/>
        </p:nvCxnSpPr>
        <p:spPr>
          <a:xfrm>
            <a:off x="3934730" y="4340148"/>
            <a:ext cx="1984439" cy="942321"/>
          </a:xfrm>
          <a:prstGeom prst="straightConnector1">
            <a:avLst/>
          </a:prstGeom>
          <a:ln w="57150">
            <a:solidFill>
              <a:srgbClr val="8DC63F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D3EE30-65C6-4208-B29A-94131A6E9302}"/>
              </a:ext>
            </a:extLst>
          </p:cNvPr>
          <p:cNvSpPr/>
          <p:nvPr/>
        </p:nvSpPr>
        <p:spPr>
          <a:xfrm>
            <a:off x="6037515" y="5174219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데이터</a:t>
            </a:r>
          </a:p>
        </p:txBody>
      </p:sp>
    </p:spTree>
    <p:extLst>
      <p:ext uri="{BB962C8B-B14F-4D97-AF65-F5344CB8AC3E}">
        <p14:creationId xmlns:p14="http://schemas.microsoft.com/office/powerpoint/2010/main" val="46408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클러스터링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2BB7A10-D43F-436B-BF7A-DFCEAAB2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개의 문서들을 비슷한 주제의 그룹으로 어떻게 묶을까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3C593-3B79-4E73-B494-EFCF0163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07" y="1933782"/>
            <a:ext cx="699757" cy="1001652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21549F-A9D8-4D6D-8814-AB0B1E77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8" y="2670218"/>
            <a:ext cx="699997" cy="10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27D39F-A814-4E18-9369-F27C025D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540" y="5555799"/>
            <a:ext cx="699757" cy="1002207"/>
          </a:xfrm>
          <a:prstGeom prst="rect">
            <a:avLst/>
          </a:prstGeom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7482A6D2-F8E8-42FC-AB8E-52BEFFC0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723" y="2244631"/>
            <a:ext cx="700230" cy="10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52167-8109-42E6-998A-DD72D3EFF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007" y="4837175"/>
            <a:ext cx="702652" cy="1001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3C1B5-96BC-4143-98CD-CCD933BE9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752" y="2095576"/>
            <a:ext cx="699757" cy="10038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B6603-1F8A-4B04-AFA1-B1CC197D6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717" y="5247762"/>
            <a:ext cx="699757" cy="1000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BE1104-FF98-43BB-9006-F67A1039E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78" y="2856521"/>
            <a:ext cx="702652" cy="10232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17BA3C-A9C0-4576-AB32-7817CDCD9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073" y="1756880"/>
            <a:ext cx="702652" cy="1001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7A873C-5C7D-4AE1-A357-BDC7B4807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0698" y="2023021"/>
            <a:ext cx="674380" cy="1000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9ECF18-E59D-4390-BCF1-3F563996A7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2378" y="3527401"/>
            <a:ext cx="674380" cy="981121"/>
          </a:xfrm>
          <a:prstGeom prst="rect">
            <a:avLst/>
          </a:prstGeom>
        </p:spPr>
      </p:pic>
      <p:pic>
        <p:nvPicPr>
          <p:cNvPr id="1030" name="Picture 6" descr="Image result for ì ììíí¬ì¤í°">
            <a:extLst>
              <a:ext uri="{FF2B5EF4-FFF2-40B4-BE49-F238E27FC236}">
                <a16:creationId xmlns:a16="http://schemas.microsoft.com/office/drawing/2014/main" id="{BC780AB6-8C78-4F89-BF7B-5B8B9924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49" y="5302795"/>
            <a:ext cx="674380" cy="9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ì ììíí¬ì¤í°">
            <a:extLst>
              <a:ext uri="{FF2B5EF4-FFF2-40B4-BE49-F238E27FC236}">
                <a16:creationId xmlns:a16="http://schemas.microsoft.com/office/drawing/2014/main" id="{DA6B63B5-F366-473F-97B9-CD6D9867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58" y="3199446"/>
            <a:ext cx="705390" cy="10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ì½ë¯¸ëìíí¬ì¤í°">
            <a:extLst>
              <a:ext uri="{FF2B5EF4-FFF2-40B4-BE49-F238E27FC236}">
                <a16:creationId xmlns:a16="http://schemas.microsoft.com/office/drawing/2014/main" id="{A6E74B43-6A8F-486D-BD30-0520191D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51" y="4105297"/>
            <a:ext cx="699758" cy="9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27FA48-148E-4270-911E-58148A9FB8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8273" y="5467264"/>
            <a:ext cx="699757" cy="996999"/>
          </a:xfrm>
          <a:prstGeom prst="rect">
            <a:avLst/>
          </a:prstGeom>
        </p:spPr>
      </p:pic>
      <p:pic>
        <p:nvPicPr>
          <p:cNvPr id="21" name="Picture 12" descr="Image result for ëëìì°ëê¸° í¬ì¤í°">
            <a:extLst>
              <a:ext uri="{FF2B5EF4-FFF2-40B4-BE49-F238E27FC236}">
                <a16:creationId xmlns:a16="http://schemas.microsoft.com/office/drawing/2014/main" id="{8602CDCF-6D99-454B-96DD-62CA065C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03" y="3120598"/>
            <a:ext cx="704787" cy="10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D93351-3B4E-487F-AC69-865718359D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4432" y="4870990"/>
            <a:ext cx="667103" cy="1000654"/>
          </a:xfrm>
          <a:prstGeom prst="rect">
            <a:avLst/>
          </a:prstGeom>
        </p:spPr>
      </p:pic>
      <p:sp>
        <p:nvSpPr>
          <p:cNvPr id="23" name="타원 42">
            <a:extLst>
              <a:ext uri="{FF2B5EF4-FFF2-40B4-BE49-F238E27FC236}">
                <a16:creationId xmlns:a16="http://schemas.microsoft.com/office/drawing/2014/main" id="{71ECBA22-45DF-4B18-9432-CC0030669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87" y="1759416"/>
            <a:ext cx="3004176" cy="2838506"/>
          </a:xfrm>
          <a:prstGeom prst="ellips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4" name="타원 42">
            <a:extLst>
              <a:ext uri="{FF2B5EF4-FFF2-40B4-BE49-F238E27FC236}">
                <a16:creationId xmlns:a16="http://schemas.microsoft.com/office/drawing/2014/main" id="{6E19ADDD-05D4-4A24-9198-BE95D6528747}"/>
              </a:ext>
            </a:extLst>
          </p:cNvPr>
          <p:cNvSpPr>
            <a:spLocks noChangeArrowheads="1"/>
          </p:cNvSpPr>
          <p:nvPr/>
        </p:nvSpPr>
        <p:spPr bwMode="auto">
          <a:xfrm rot="20993909">
            <a:off x="3736649" y="1633264"/>
            <a:ext cx="5004886" cy="2615227"/>
          </a:xfrm>
          <a:prstGeom prst="ellips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5" name="타원 42">
            <a:extLst>
              <a:ext uri="{FF2B5EF4-FFF2-40B4-BE49-F238E27FC236}">
                <a16:creationId xmlns:a16="http://schemas.microsoft.com/office/drawing/2014/main" id="{8D84FDA3-CEE2-4A1E-AA78-5FF243CB4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213" y="4767198"/>
            <a:ext cx="3004176" cy="2013462"/>
          </a:xfrm>
          <a:prstGeom prst="ellips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26" name="타원 42">
            <a:extLst>
              <a:ext uri="{FF2B5EF4-FFF2-40B4-BE49-F238E27FC236}">
                <a16:creationId xmlns:a16="http://schemas.microsoft.com/office/drawing/2014/main" id="{EC22C64B-FDFF-4CAA-9514-4E3E999E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280" y="3988125"/>
            <a:ext cx="3723810" cy="2554633"/>
          </a:xfrm>
          <a:prstGeom prst="ellipse">
            <a:avLst/>
          </a:prstGeom>
          <a:noFill/>
          <a:ln w="25400" algn="ctr">
            <a:solidFill>
              <a:schemeClr val="tx1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0066CC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0066CC"/>
              </a:buClr>
              <a:buChar char="•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0066CC"/>
              </a:buClr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CC"/>
              </a:buClr>
              <a:buChar char="­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새굴림" panose="02030600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2000" b="0">
              <a:latin typeface="Comic Sans MS" panose="030F0702030302020204" pitchFamily="66" charset="0"/>
              <a:ea typeface="굴림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2D8E73-FC29-4550-92DE-A994A8558D10}"/>
              </a:ext>
            </a:extLst>
          </p:cNvPr>
          <p:cNvSpPr/>
          <p:nvPr/>
        </p:nvSpPr>
        <p:spPr>
          <a:xfrm>
            <a:off x="1577151" y="2940877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판타지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DE7BDD-C245-4889-93A1-26BDEAF5E684}"/>
              </a:ext>
            </a:extLst>
          </p:cNvPr>
          <p:cNvSpPr/>
          <p:nvPr/>
        </p:nvSpPr>
        <p:spPr>
          <a:xfrm>
            <a:off x="2441925" y="5965763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전쟁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C6559B-B3AE-4759-9687-7D3AF8AE36C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70698" y="4863995"/>
            <a:ext cx="652744" cy="93249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5AECD8-6CEF-436E-856C-6FAEF29FB5D8}"/>
              </a:ext>
            </a:extLst>
          </p:cNvPr>
          <p:cNvSpPr/>
          <p:nvPr/>
        </p:nvSpPr>
        <p:spPr>
          <a:xfrm>
            <a:off x="5852748" y="3168106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가족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B10D12-B564-42F6-B38F-9CCFE74DE9DE}"/>
              </a:ext>
            </a:extLst>
          </p:cNvPr>
          <p:cNvSpPr/>
          <p:nvPr/>
        </p:nvSpPr>
        <p:spPr>
          <a:xfrm>
            <a:off x="7241249" y="4439987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코미디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45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K-Nearest Neighbors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5E8CC66-4A2D-4297-8399-AC6E342A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가까운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이웃을 선택한다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많은 수의 클래스로 새로운 데이터의 클래스를 예측한다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20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CC71B2-74FB-4782-9BE8-7076ABFAB5E0}"/>
              </a:ext>
            </a:extLst>
          </p:cNvPr>
          <p:cNvGrpSpPr/>
          <p:nvPr/>
        </p:nvGrpSpPr>
        <p:grpSpPr>
          <a:xfrm>
            <a:off x="628650" y="2833793"/>
            <a:ext cx="8046554" cy="3136420"/>
            <a:chOff x="628650" y="2568547"/>
            <a:chExt cx="8046554" cy="313642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E041EF76-C392-4238-BC29-662A6DC78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568547"/>
              <a:ext cx="2573379" cy="213148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1F5E34F2-868B-4EEE-8308-2E663769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387" y="3888262"/>
              <a:ext cx="118346" cy="118345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fontAlgn="t" latinLnBrk="0">
                <a:buClrTx/>
                <a:buSzPct val="75000"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14" name="타원 42">
              <a:extLst>
                <a:ext uri="{FF2B5EF4-FFF2-40B4-BE49-F238E27FC236}">
                  <a16:creationId xmlns:a16="http://schemas.microsoft.com/office/drawing/2014/main" id="{4CA09A52-62AF-49FC-BF77-4F00D0879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296" y="3715694"/>
              <a:ext cx="490528" cy="46347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BBBD6F29-CD99-4603-8249-0CB74BF06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37" y="2568547"/>
              <a:ext cx="2573379" cy="213148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A27A0A1E-3E7A-4402-8620-88CD8378A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3974" y="3888262"/>
              <a:ext cx="118346" cy="118345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fontAlgn="t" latinLnBrk="0">
                <a:buClrTx/>
                <a:buSzPct val="75000"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20" name="타원 42">
              <a:extLst>
                <a:ext uri="{FF2B5EF4-FFF2-40B4-BE49-F238E27FC236}">
                  <a16:creationId xmlns:a16="http://schemas.microsoft.com/office/drawing/2014/main" id="{541D88EF-529E-4D20-B7A6-963A1C919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1134" y="3611383"/>
              <a:ext cx="706059" cy="667121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83D1237F-EC0A-4C8F-9029-549FFD97A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825" y="2568547"/>
              <a:ext cx="2573379" cy="213148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7747B30B-0553-42B6-9324-B8EF4E46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0562" y="3888262"/>
              <a:ext cx="118346" cy="118345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fontAlgn="t" latinLnBrk="0">
                <a:buClrTx/>
                <a:buSzPct val="75000"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24" name="타원 42">
              <a:extLst>
                <a:ext uri="{FF2B5EF4-FFF2-40B4-BE49-F238E27FC236}">
                  <a16:creationId xmlns:a16="http://schemas.microsoft.com/office/drawing/2014/main" id="{0F481452-F895-4EAD-90CE-2A3E30D81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0940" y="3542286"/>
              <a:ext cx="857589" cy="810295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algn="l" eaLnBrk="0" hangingPunct="0"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0066CC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•"/>
                <a:defRPr kumimoji="1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»"/>
                <a:defRPr kumimoji="1" sz="16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CC"/>
                </a:buClr>
                <a:buChar char="­"/>
                <a:defRPr kumimoji="1" sz="1400">
                  <a:solidFill>
                    <a:schemeClr val="tx1"/>
                  </a:solidFill>
                  <a:latin typeface="Tahoma" panose="020B0604030504040204" pitchFamily="34" charset="0"/>
                  <a:ea typeface="새굴림" panose="02030600000101010101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2000" b="0">
                <a:latin typeface="Comic Sans MS" panose="030F0702030302020204" pitchFamily="66" charset="0"/>
                <a:ea typeface="굴림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E1D20-D985-4765-9CBD-26FBCF808C64}"/>
                </a:ext>
              </a:extLst>
            </p:cNvPr>
            <p:cNvSpPr/>
            <p:nvPr/>
          </p:nvSpPr>
          <p:spPr>
            <a:xfrm>
              <a:off x="959344" y="4821584"/>
              <a:ext cx="1911997" cy="8833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 =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 클래스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</a:t>
              </a:r>
              <a:r>
                <a:rPr lang="en-US" altLang="ko-KR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</a:t>
              </a:r>
              <a:endPara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044363F-568C-4B72-A39B-FEB7088DB2AB}"/>
                </a:ext>
              </a:extLst>
            </p:cNvPr>
            <p:cNvSpPr/>
            <p:nvPr/>
          </p:nvSpPr>
          <p:spPr>
            <a:xfrm>
              <a:off x="3645885" y="4798003"/>
              <a:ext cx="2012089" cy="8833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 =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 클래스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</a:t>
              </a:r>
              <a:r>
                <a:rPr lang="en-US" altLang="ko-KR" dirty="0"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blue</a:t>
              </a:r>
              <a:endParaRPr lang="ko-KR" altLang="en-US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CBA84AA-C775-4513-80FC-07D9DADB5690}"/>
                </a:ext>
              </a:extLst>
            </p:cNvPr>
            <p:cNvSpPr/>
            <p:nvPr/>
          </p:nvSpPr>
          <p:spPr>
            <a:xfrm>
              <a:off x="6382471" y="4798003"/>
              <a:ext cx="2012089" cy="8833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 = 5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 클래스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 </a:t>
              </a:r>
              <a:r>
                <a:rPr lang="en-US" altLang="ko-KR" dirty="0"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blue</a:t>
              </a:r>
              <a:endParaRPr lang="ko-KR" altLang="en-US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224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축소 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분류 정확도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K-Nearest Neighbors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개수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62,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 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0.016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매개변수 설명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knn.fit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train 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K-nearest neighbor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학습한다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knn.score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test 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평균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반환한다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1021435" y="2407431"/>
            <a:ext cx="7385965" cy="22090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Accuracy: {:.2f}".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format(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		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Accuracy = 0.23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21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7"/>
            <a:ext cx="8124825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PCA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sklearn.decomposition</a:t>
            </a:r>
            <a:r>
              <a:rPr lang="ko-KR" altLang="en-US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</a:t>
            </a:r>
            <a:r>
              <a:rPr lang="en-US" altLang="ko-KR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PCA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라이브러리를 사용하면 간편하다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31698" y="2602858"/>
            <a:ext cx="7918727" cy="286449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sklearn.decomposition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PCA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=PCA(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n_components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whiten=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).fit(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pca.transform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X_train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차원축소 방법인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PCA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적용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pca.transform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X_test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차원축소 방법인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PCA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적용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X_train_pca.shape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(1547,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X_test_pca.shape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(516,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54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4794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추가설명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fit(), transform()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fit():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train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로 학습된 모델의 변수를 저장한다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transform():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학습된 모델을 사용하여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에 모델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차원축소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를 적용한다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1FF6E-8665-4CE4-B8D5-80FD9D2CB8EB}"/>
              </a:ext>
            </a:extLst>
          </p:cNvPr>
          <p:cNvGrpSpPr/>
          <p:nvPr/>
        </p:nvGrpSpPr>
        <p:grpSpPr>
          <a:xfrm>
            <a:off x="1361953" y="3384550"/>
            <a:ext cx="6912571" cy="2568261"/>
            <a:chOff x="1279403" y="3072074"/>
            <a:chExt cx="6912571" cy="25682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E6C5A34-45E8-455C-9029-7572B6A6ABD9}"/>
                </a:ext>
              </a:extLst>
            </p:cNvPr>
            <p:cNvSpPr/>
            <p:nvPr/>
          </p:nvSpPr>
          <p:spPr>
            <a:xfrm>
              <a:off x="1279403" y="3575124"/>
              <a:ext cx="1514694" cy="9074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Training data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921047-A056-4CEB-9D61-1BA6E2AE6552}"/>
                </a:ext>
              </a:extLst>
            </p:cNvPr>
            <p:cNvSpPr/>
            <p:nvPr/>
          </p:nvSpPr>
          <p:spPr>
            <a:xfrm>
              <a:off x="1279403" y="4732915"/>
              <a:ext cx="1514694" cy="9074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Test data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A07D8B-CE5C-49B1-9627-BE8D9EADA01F}"/>
                </a:ext>
              </a:extLst>
            </p:cNvPr>
            <p:cNvSpPr/>
            <p:nvPr/>
          </p:nvSpPr>
          <p:spPr>
            <a:xfrm>
              <a:off x="4043307" y="3608327"/>
              <a:ext cx="1514694" cy="9074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MODEL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4B811523-7E29-4879-B7CC-CE1C86F6E294}"/>
                </a:ext>
              </a:extLst>
            </p:cNvPr>
            <p:cNvSpPr/>
            <p:nvPr/>
          </p:nvSpPr>
          <p:spPr>
            <a:xfrm>
              <a:off x="3018378" y="3849555"/>
              <a:ext cx="795737" cy="3769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C7E2BDF2-ADD2-4119-BC54-0E9B2400446E}"/>
                </a:ext>
              </a:extLst>
            </p:cNvPr>
            <p:cNvSpPr/>
            <p:nvPr/>
          </p:nvSpPr>
          <p:spPr>
            <a:xfrm rot="19795375" flipV="1">
              <a:off x="5719772" y="3535279"/>
              <a:ext cx="795737" cy="3769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1C66FF-9DDE-42E8-B5E9-CE65798089B3}"/>
                </a:ext>
              </a:extLst>
            </p:cNvPr>
            <p:cNvSpPr/>
            <p:nvPr/>
          </p:nvSpPr>
          <p:spPr>
            <a:xfrm>
              <a:off x="6677280" y="3072074"/>
              <a:ext cx="1514694" cy="9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Transformed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Training data</a:t>
              </a:r>
              <a:endParaRPr lang="ko-KR" alt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B03E0A-3FD4-4A01-881A-ACAAB217CF07}"/>
                </a:ext>
              </a:extLst>
            </p:cNvPr>
            <p:cNvSpPr/>
            <p:nvPr/>
          </p:nvSpPr>
          <p:spPr>
            <a:xfrm>
              <a:off x="6677280" y="4226483"/>
              <a:ext cx="1514694" cy="9074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Transformed</a:t>
              </a:r>
            </a:p>
            <a:p>
              <a:pPr algn="ctr"/>
              <a:r>
                <a:rPr lang="en-US" altLang="ko-KR" sz="1600" b="1" dirty="0">
                  <a:solidFill>
                    <a:srgbClr val="C00000"/>
                  </a:solidFill>
                </a:rPr>
                <a:t>Test data</a:t>
              </a:r>
              <a:endParaRPr lang="ko-KR" alt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6D9653-7AD6-4578-82BD-65253763BD22}"/>
                </a:ext>
              </a:extLst>
            </p:cNvPr>
            <p:cNvSpPr/>
            <p:nvPr/>
          </p:nvSpPr>
          <p:spPr>
            <a:xfrm>
              <a:off x="2864779" y="3608327"/>
              <a:ext cx="1178528" cy="2308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ko-KR" sz="900" dirty="0" err="1">
                  <a:ea typeface="08서울남산체 B" panose="02020603020101020101" pitchFamily="18" charset="-127"/>
                  <a:cs typeface="Calibri" panose="020F0502020204030204" pitchFamily="34" charset="0"/>
                </a:rPr>
                <a:t>model.fit</a:t>
              </a:r>
              <a:r>
                <a:rPr lang="en-US" altLang="ko-KR" sz="900" dirty="0">
                  <a:ea typeface="08서울남산체 B" panose="02020603020101020101" pitchFamily="18" charset="-127"/>
                  <a:cs typeface="Calibri" panose="020F0502020204030204" pitchFamily="34" charset="0"/>
                </a:rPr>
                <a:t>(train data)</a:t>
              </a:r>
              <a:endParaRPr lang="ko-KR" altLang="en-US" sz="9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017559-E6CA-4592-A4D9-3F697A470455}"/>
                </a:ext>
              </a:extLst>
            </p:cNvPr>
            <p:cNvSpPr/>
            <p:nvPr/>
          </p:nvSpPr>
          <p:spPr>
            <a:xfrm>
              <a:off x="5558001" y="3130425"/>
              <a:ext cx="1095172" cy="2308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ko-KR" sz="900" dirty="0" err="1">
                  <a:ea typeface="08서울남산체 B" panose="02020603020101020101" pitchFamily="18" charset="-127"/>
                  <a:cs typeface="Calibri" panose="020F0502020204030204" pitchFamily="34" charset="0"/>
                </a:rPr>
                <a:t>model.transform</a:t>
              </a:r>
              <a:r>
                <a:rPr lang="en-US" altLang="ko-KR" sz="900" dirty="0">
                  <a:ea typeface="08서울남산체 B" panose="02020603020101020101" pitchFamily="18" charset="-127"/>
                  <a:cs typeface="Calibri" panose="020F0502020204030204" pitchFamily="34" charset="0"/>
                </a:rPr>
                <a:t>()</a:t>
              </a:r>
              <a:endParaRPr lang="ko-KR" altLang="en-US" sz="9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1F32E-7503-4FB9-BD69-22118FA5D320}"/>
                </a:ext>
              </a:extLst>
            </p:cNvPr>
            <p:cNvSpPr/>
            <p:nvPr/>
          </p:nvSpPr>
          <p:spPr>
            <a:xfrm>
              <a:off x="4140858" y="4531985"/>
              <a:ext cx="1319592" cy="230832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altLang="ko-KR" sz="900" b="1" dirty="0">
                  <a:ea typeface="08서울남산체 B" panose="02020603020101020101" pitchFamily="18" charset="-127"/>
                  <a:cs typeface="Calibri" panose="020F0502020204030204" pitchFamily="34" charset="0"/>
                </a:rPr>
                <a:t>Parameter is learned</a:t>
              </a:r>
              <a:endParaRPr lang="ko-KR" altLang="en-US" sz="900" b="1" dirty="0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580DF4D-E62D-4DC1-9EB9-A8C65215FC7D}"/>
                </a:ext>
              </a:extLst>
            </p:cNvPr>
            <p:cNvSpPr/>
            <p:nvPr/>
          </p:nvSpPr>
          <p:spPr>
            <a:xfrm rot="1804625">
              <a:off x="5743113" y="4260250"/>
              <a:ext cx="795737" cy="3769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307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whitening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같은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variance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갖도록 만든다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75331" y="1952101"/>
            <a:ext cx="7978144" cy="16678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accent6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matplotlib inline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mglearn.plots.plot_pca_whitening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22C80B-23F4-4DC5-8FF9-BFF69E41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19" y="3875324"/>
            <a:ext cx="5618162" cy="26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1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분류 정확도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성분 </a:t>
            </a:r>
            <a:r>
              <a:rPr lang="en-US" altLang="ko-KR" dirty="0">
                <a:ea typeface="08서울남산체 B" panose="02020603020101020101" pitchFamily="18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 사용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 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0.016,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차원축소 사용하기 전의 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0.23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67987" y="2672063"/>
            <a:ext cx="7907217" cy="23479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"Accuracy: {:.2f}"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		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Accuracy = 0.31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8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61733" y="2002900"/>
            <a:ext cx="7991742" cy="404385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chemeClr val="accent6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matplotlib inline</a:t>
            </a:r>
            <a:endParaRPr lang="en-US" altLang="ko-KR" sz="14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fig, axes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2, 5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10, 5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	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subplot_kw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xticks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:(),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yticks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:()})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lfw_people.images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].shape	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# output = (87, 65)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(component, ax)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enumerate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(pca.components_,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axes.ravel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())):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ax.imshow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component.reshape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‘Greys'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ax.set_title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"PCA {}"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.format((i+1)))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58D6EE3-36E5-4189-806F-0CE8B0ED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0D29B83-37C5-4900-8A74-61C53150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71573"/>
            <a:ext cx="8046554" cy="7805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45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5FF906-4355-4F7F-9AF8-229E48A9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04" y="2036846"/>
            <a:ext cx="7816645" cy="42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7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color)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6C4B8-B805-4356-BAA6-59E94A95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899" y="2031880"/>
            <a:ext cx="5901131" cy="46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얼굴분류 정확도 비교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61733" y="2021950"/>
            <a:ext cx="7991742" cy="31424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range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50, 510, 50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pca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=PCA(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n_components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whiten=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).fit(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X_train_pca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pca.transform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X_test_pca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pca.transform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X_train_pca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"Component: {}"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"Accuracy: 		{:.2f}"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X_test_pca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45098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423910" cy="9207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 클러스터링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5E8CC66-4A2D-4297-8399-AC6E342A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" y="1316380"/>
            <a:ext cx="8366905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토큰화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(Tokenization): Text data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작은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단위로 쪼갠다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ex) words, phrase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어근화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(Stemming): walk, walking, walked, walks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walk(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어근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Stopwords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a,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she,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 내기 위해 일반적으로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뽑아낸다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클러스터링</a:t>
            </a:r>
            <a:endParaRPr lang="en-US" altLang="ko-KR" sz="16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뽑아낸 </a:t>
            </a:r>
            <a:r>
              <a:rPr lang="en-US" altLang="ko-KR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용하여 각 문서들을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600" b="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endParaRPr lang="en-US" altLang="ko-KR" sz="1600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군집화한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문서들을 </a:t>
            </a:r>
            <a:r>
              <a:rPr lang="en-US" altLang="ko-KR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2-D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12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시각화하여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Topic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잘 </a:t>
            </a:r>
            <a:r>
              <a:rPr lang="ko-KR" altLang="en-US" sz="12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모여있는지</a:t>
            </a:r>
            <a:r>
              <a:rPr lang="ko-KR" altLang="en-US" sz="12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MDS(Multi-Dimensional Scaling):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Euclidean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거리를 바탕으로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차원으로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차원축소하여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9417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얼굴분류 정확도 비교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F2B334-F148-418D-A2F5-219A3DC6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63" y="2126087"/>
            <a:ext cx="4891059" cy="351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5CC5D7-5136-4AA6-9B94-730DB566CBC1}"/>
              </a:ext>
            </a:extLst>
          </p:cNvPr>
          <p:cNvSpPr/>
          <p:nvPr/>
        </p:nvSpPr>
        <p:spPr>
          <a:xfrm>
            <a:off x="1914157" y="5998065"/>
            <a:ext cx="5315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개수가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50~100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Accuracy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503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 재구성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75330" y="1952100"/>
            <a:ext cx="7991742" cy="10284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mglearn.plots.plot_pca_faces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9D481-6CFB-41A7-85B9-A67785EB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3288972"/>
            <a:ext cx="6216650" cy="32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92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8070342" cy="92074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7"/>
            <a:ext cx="8124825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NMF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E43DE2-866C-45BC-BD15-BABB1421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60529"/>
              </p:ext>
            </p:extLst>
          </p:nvPr>
        </p:nvGraphicFramePr>
        <p:xfrm>
          <a:off x="1018399" y="4100732"/>
          <a:ext cx="24747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4932">
                  <a:extLst>
                    <a:ext uri="{9D8B030D-6E8A-4147-A177-3AD203B41FA5}">
                      <a16:colId xmlns:a16="http://schemas.microsoft.com/office/drawing/2014/main" val="3957181132"/>
                    </a:ext>
                  </a:extLst>
                </a:gridCol>
                <a:gridCol w="824932">
                  <a:extLst>
                    <a:ext uri="{9D8B030D-6E8A-4147-A177-3AD203B41FA5}">
                      <a16:colId xmlns:a16="http://schemas.microsoft.com/office/drawing/2014/main" val="8594933"/>
                    </a:ext>
                  </a:extLst>
                </a:gridCol>
                <a:gridCol w="824932">
                  <a:extLst>
                    <a:ext uri="{9D8B030D-6E8A-4147-A177-3AD203B41FA5}">
                      <a16:colId xmlns:a16="http://schemas.microsoft.com/office/drawing/2014/main" val="2259240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 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 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73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Obama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9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Bush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70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Gandhi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34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A97995-9A17-44D4-BA6E-3859C6062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51757"/>
              </p:ext>
            </p:extLst>
          </p:nvPr>
        </p:nvGraphicFramePr>
        <p:xfrm>
          <a:off x="4380335" y="4347371"/>
          <a:ext cx="44341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035">
                  <a:extLst>
                    <a:ext uri="{9D8B030D-6E8A-4147-A177-3AD203B41FA5}">
                      <a16:colId xmlns:a16="http://schemas.microsoft.com/office/drawing/2014/main" val="3957181132"/>
                    </a:ext>
                  </a:extLst>
                </a:gridCol>
                <a:gridCol w="658984">
                  <a:extLst>
                    <a:ext uri="{9D8B030D-6E8A-4147-A177-3AD203B41FA5}">
                      <a16:colId xmlns:a16="http://schemas.microsoft.com/office/drawing/2014/main" val="8594933"/>
                    </a:ext>
                  </a:extLst>
                </a:gridCol>
                <a:gridCol w="730155">
                  <a:extLst>
                    <a:ext uri="{9D8B030D-6E8A-4147-A177-3AD203B41FA5}">
                      <a16:colId xmlns:a16="http://schemas.microsoft.com/office/drawing/2014/main" val="2259240087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1146438175"/>
                    </a:ext>
                  </a:extLst>
                </a:gridCol>
                <a:gridCol w="1269242">
                  <a:extLst>
                    <a:ext uri="{9D8B030D-6E8A-4147-A177-3AD203B41FA5}">
                      <a16:colId xmlns:a16="http://schemas.microsoft.com/office/drawing/2014/main" val="3933591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10,000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73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 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9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 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70260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F1E142-028F-4BFE-A692-C9D3E35EF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75115"/>
              </p:ext>
            </p:extLst>
          </p:nvPr>
        </p:nvGraphicFramePr>
        <p:xfrm>
          <a:off x="1018399" y="2111367"/>
          <a:ext cx="44341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035">
                  <a:extLst>
                    <a:ext uri="{9D8B030D-6E8A-4147-A177-3AD203B41FA5}">
                      <a16:colId xmlns:a16="http://schemas.microsoft.com/office/drawing/2014/main" val="3957181132"/>
                    </a:ext>
                  </a:extLst>
                </a:gridCol>
                <a:gridCol w="658984">
                  <a:extLst>
                    <a:ext uri="{9D8B030D-6E8A-4147-A177-3AD203B41FA5}">
                      <a16:colId xmlns:a16="http://schemas.microsoft.com/office/drawing/2014/main" val="8594933"/>
                    </a:ext>
                  </a:extLst>
                </a:gridCol>
                <a:gridCol w="730155">
                  <a:extLst>
                    <a:ext uri="{9D8B030D-6E8A-4147-A177-3AD203B41FA5}">
                      <a16:colId xmlns:a16="http://schemas.microsoft.com/office/drawing/2014/main" val="2259240087"/>
                    </a:ext>
                  </a:extLst>
                </a:gridCol>
                <a:gridCol w="709684">
                  <a:extLst>
                    <a:ext uri="{9D8B030D-6E8A-4147-A177-3AD203B41FA5}">
                      <a16:colId xmlns:a16="http://schemas.microsoft.com/office/drawing/2014/main" val="1146438175"/>
                    </a:ext>
                  </a:extLst>
                </a:gridCol>
                <a:gridCol w="1269242">
                  <a:extLst>
                    <a:ext uri="{9D8B030D-6E8A-4147-A177-3AD203B41FA5}">
                      <a16:colId xmlns:a16="http://schemas.microsoft.com/office/drawing/2014/main" val="3933591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pixel 10,000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73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Obama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95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Bush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670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Gandhi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4294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085AE4-5432-473B-AA78-40D292361144}"/>
              </a:ext>
            </a:extLst>
          </p:cNvPr>
          <p:cNvSpPr/>
          <p:nvPr/>
        </p:nvSpPr>
        <p:spPr>
          <a:xfrm>
            <a:off x="3728408" y="4657746"/>
            <a:ext cx="425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44E90F-28FC-4009-921B-A23F4548AFE5}"/>
              </a:ext>
            </a:extLst>
          </p:cNvPr>
          <p:cNvSpPr/>
          <p:nvPr/>
        </p:nvSpPr>
        <p:spPr>
          <a:xfrm>
            <a:off x="1609626" y="5734957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가중치 행렬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5F535-FEF1-4EAE-A6BA-2771557ABA40}"/>
              </a:ext>
            </a:extLst>
          </p:cNvPr>
          <p:cNvSpPr/>
          <p:nvPr/>
        </p:nvSpPr>
        <p:spPr>
          <a:xfrm>
            <a:off x="6056211" y="558409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행렬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ADBD3F6-C5ED-4ADF-9BA1-0F6A491810B2}"/>
                  </a:ext>
                </a:extLst>
              </p:cNvPr>
              <p:cNvSpPr/>
              <p:nvPr/>
            </p:nvSpPr>
            <p:spPr>
              <a:xfrm>
                <a:off x="5741093" y="2591437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ADBD3F6-C5ED-4ADF-9BA1-0F6A49181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093" y="2591437"/>
                <a:ext cx="54854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072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7"/>
            <a:ext cx="8124825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NMF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사용법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sklearn.decomposition</a:t>
            </a:r>
            <a:r>
              <a:rPr lang="ko-KR" altLang="en-US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 </a:t>
            </a:r>
            <a:r>
              <a:rPr lang="en-US" altLang="ko-KR" sz="18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NMF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라이브러리를 사용하면 간편하다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8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29B829-7D84-4340-8C5D-5825BFFFDB3E}"/>
              </a:ext>
            </a:extLst>
          </p:cNvPr>
          <p:cNvSpPr/>
          <p:nvPr/>
        </p:nvSpPr>
        <p:spPr>
          <a:xfrm>
            <a:off x="701990" y="2673595"/>
            <a:ext cx="7978144" cy="287630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sklearn.decomposition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NMF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=NMF(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n_components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).fit(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nmf.transform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apply NMF to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nmf.transform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	# apply NMF to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X_train_nmf.shape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(1547,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X_test_nmf.shape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(516,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05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58D6EE3-36E5-4189-806F-0CE8B0ED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0D29B83-37C5-4900-8A74-61C53150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71573"/>
            <a:ext cx="8046554" cy="7805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A9302E-B6C0-4C44-8071-C5370A32CDEF}"/>
              </a:ext>
            </a:extLst>
          </p:cNvPr>
          <p:cNvSpPr/>
          <p:nvPr/>
        </p:nvSpPr>
        <p:spPr>
          <a:xfrm>
            <a:off x="761733" y="2092322"/>
            <a:ext cx="7991742" cy="256405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fig, axes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2, 5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10, 5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	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subplot_kw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xticks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:(),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yticks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:()})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(component, ax)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enumerate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zip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nmf.components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_,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axes.ravel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())):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ax.imshow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component.reshape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‘Greys'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ax.set_title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“NMF {}"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.format((i+1)))</a:t>
            </a:r>
          </a:p>
        </p:txBody>
      </p:sp>
    </p:spTree>
    <p:extLst>
      <p:ext uri="{BB962C8B-B14F-4D97-AF65-F5344CB8AC3E}">
        <p14:creationId xmlns:p14="http://schemas.microsoft.com/office/powerpoint/2010/main" val="114348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시각화하기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E1112-27FD-4937-8F0E-0D97B8A7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5" y="1987809"/>
            <a:ext cx="7996760" cy="42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6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분류 정확도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성분 </a:t>
            </a:r>
            <a:r>
              <a:rPr lang="en-US" altLang="ko-KR" dirty="0">
                <a:ea typeface="08서울남산체 B" panose="02020603020101020101" pitchFamily="18" charset="-127"/>
                <a:cs typeface="Calibri" panose="020F0502020204030204" pitchFamily="34" charset="0"/>
              </a:rPr>
              <a:t>TOP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100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 사용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무작위 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0.016, PCA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0.31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67D847-713A-45E5-89DB-61541F1772C6}"/>
              </a:ext>
            </a:extLst>
          </p:cNvPr>
          <p:cNvSpPr/>
          <p:nvPr/>
        </p:nvSpPr>
        <p:spPr>
          <a:xfrm>
            <a:off x="846258" y="2661430"/>
            <a:ext cx="7907217" cy="23479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"Accuracy: {:.2f}"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		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Accuracy = 0.23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27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얼굴분류 정확도 비교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warning: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매우 오래 걸림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841660" y="2568050"/>
            <a:ext cx="7991742" cy="31424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in range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50, 510, 50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nmf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=NMF(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n_components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).fit(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X_train_nmf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nmf.transform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_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nmf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nmf.transform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=1)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X_train_nmf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"Component: {}"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"Accuracy: 		{:.2f}"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X_test_nmf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556317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얼굴분류 정확도 비교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5DB05-8D0C-4C32-A0AC-85E5E0F9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96" y="2190832"/>
            <a:ext cx="4814888" cy="3539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A7DD8E-AA1F-45CA-8713-72E526C5294A}"/>
              </a:ext>
            </a:extLst>
          </p:cNvPr>
          <p:cNvSpPr/>
          <p:nvPr/>
        </p:nvSpPr>
        <p:spPr>
          <a:xfrm>
            <a:off x="2809467" y="6070042"/>
            <a:ext cx="3689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Component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개수 별 큰 차이가 없다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23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비음수행렬분해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(NMF)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 재구성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75330" y="1952100"/>
            <a:ext cx="7991742" cy="10284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mglearn.plots.plot_pca_faces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time: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8.8min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FAF05-345C-444D-938C-982BD7E2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27" y="3242630"/>
            <a:ext cx="5918200" cy="32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98047D3-51D0-4C8D-B26C-DE4568E7FD15}"/>
              </a:ext>
            </a:extLst>
          </p:cNvPr>
          <p:cNvSpPr txBox="1">
            <a:spLocks/>
          </p:cNvSpPr>
          <p:nvPr/>
        </p:nvSpPr>
        <p:spPr>
          <a:xfrm>
            <a:off x="638909" y="315597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00" b="1" kern="1200">
                <a:solidFill>
                  <a:srgbClr val="072B6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패키지 목록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DFDB71-2CAE-4190-975F-DC990EE0E898}"/>
              </a:ext>
            </a:extLst>
          </p:cNvPr>
          <p:cNvSpPr/>
          <p:nvPr/>
        </p:nvSpPr>
        <p:spPr>
          <a:xfrm>
            <a:off x="544973" y="1309003"/>
            <a:ext cx="7907217" cy="501314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6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matplotlib inline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as np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pandas as pd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re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nltk.stem.snowball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SnowballStemmer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sklearn.feature_extraction.text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TFidfVectorizer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sklearn.metrics.pairwise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cosine_similarity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sklearn.cluter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sklearn.manifold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MDS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as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plt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32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(Feature Extraction)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67987" y="1973942"/>
            <a:ext cx="7907217" cy="39010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fig, axes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2, 5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10, 5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), 	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subplot_kw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xticks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: (),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yticks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:()})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ax,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fe_pca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fe_nmf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in zip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axes.T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pca.components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_, 	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nmf.components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_):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ax[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fe_pca.reshape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ax[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fe_nmf.reshape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0,0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set_ylabel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"PCA"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1,0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set_ylabel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"NMF"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5413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추출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(Feature Extraction)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F4F05-5166-474B-847A-9BA3C3C9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14" y="2079625"/>
            <a:ext cx="85820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재구성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(Image Reconstruction)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E93870-A31B-4062-93B3-B2BF55AF66A2}"/>
              </a:ext>
            </a:extLst>
          </p:cNvPr>
          <p:cNvSpPr/>
          <p:nvPr/>
        </p:nvSpPr>
        <p:spPr>
          <a:xfrm>
            <a:off x="773891" y="1943026"/>
            <a:ext cx="7756072" cy="431535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X_reconstructed_pca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pca.inverse_transform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pca.transform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X_reconstructed_nmf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=np.dot(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nmf.transform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nmf.components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_)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fig, axes=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3, 5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10, 8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subplot_kw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xticks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: (), 	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yticks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:()})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ax,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ori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ir_pca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ir_nmf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in zip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axes.T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X_reconstructed_pca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, 	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X_reconstructed_nmf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ax[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ori.reshape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ax[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ir_pca.reshape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   ax[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imshow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ir_nmf.reshape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0,0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set_ylabel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"Original"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1,0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set_ylabel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"PCA"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300" b="1" dirty="0">
                <a:solidFill>
                  <a:srgbClr val="002060"/>
                </a:solidFill>
                <a:latin typeface="Consolas" panose="020B0609020204030204" pitchFamily="49" charset="0"/>
              </a:rPr>
              <a:t>2,0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set_ylabel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300" b="1" dirty="0">
                <a:solidFill>
                  <a:srgbClr val="C00000"/>
                </a:solidFill>
                <a:latin typeface="Consolas" panose="020B0609020204030204" pitchFamily="49" charset="0"/>
              </a:rPr>
              <a:t>"NMF"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1031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재구성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(Image Reconstruction)</a:t>
            </a: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1785C6-7C16-4640-85F0-B16ADE9E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896499"/>
            <a:ext cx="6289675" cy="47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2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en-US" altLang="ko-KR" sz="4400" dirty="0">
                <a:solidFill>
                  <a:schemeClr val="accent4"/>
                </a:solidFill>
              </a:rPr>
              <a:t>Appendix.</a:t>
            </a:r>
            <a:endParaRPr lang="ko-KR" alt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0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en-US" altLang="ko-KR" dirty="0"/>
              <a:t>Visualize top-15 components (set color=True)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6C4B8-B805-4356-BAA6-59E94A95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39" y="1933502"/>
            <a:ext cx="5901131" cy="46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08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F894C-3D27-44E7-91A3-088E65B35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81" b="67701"/>
          <a:stretch/>
        </p:blipFill>
        <p:spPr>
          <a:xfrm>
            <a:off x="567690" y="1377048"/>
            <a:ext cx="1912881" cy="2489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72BEB7-F304-48AD-9A1C-FD9B34263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5" r="60744" b="68315"/>
          <a:stretch/>
        </p:blipFill>
        <p:spPr>
          <a:xfrm>
            <a:off x="606366" y="3937393"/>
            <a:ext cx="1835527" cy="24887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C33928-9680-47C3-8FDF-55B81DB0E2BB}"/>
              </a:ext>
            </a:extLst>
          </p:cNvPr>
          <p:cNvSpPr/>
          <p:nvPr/>
        </p:nvSpPr>
        <p:spPr>
          <a:xfrm>
            <a:off x="2641987" y="2171782"/>
            <a:ext cx="6208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difference between 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face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EE8C72-D05D-46BF-BF6B-735090BD76EF}"/>
              </a:ext>
            </a:extLst>
          </p:cNvPr>
          <p:cNvSpPr/>
          <p:nvPr/>
        </p:nvSpPr>
        <p:spPr>
          <a:xfrm>
            <a:off x="2641986" y="4920163"/>
            <a:ext cx="6208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difference between 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left 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719249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주성분분석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(PCA)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갯수별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 재구성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데이터셋이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color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 경우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775330" y="1952100"/>
            <a:ext cx="7991742" cy="102842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mglearn.plots.plot_pca_faces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image_shape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8205F2-5927-43CF-AA82-568E8DC93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54"/>
          <a:stretch/>
        </p:blipFill>
        <p:spPr>
          <a:xfrm>
            <a:off x="1232726" y="3144629"/>
            <a:ext cx="6556628" cy="34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1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/>
              <a:t>K-means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en-US" altLang="ko-KR" dirty="0"/>
              <a:t>How to apply K-means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752A1B-BA4C-4994-B097-38C8D34AFEA8}"/>
              </a:ext>
            </a:extLst>
          </p:cNvPr>
          <p:cNvSpPr/>
          <p:nvPr/>
        </p:nvSpPr>
        <p:spPr>
          <a:xfrm>
            <a:off x="775331" y="2080460"/>
            <a:ext cx="7978144" cy="329425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sklearn.cluster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n_clusters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).fit(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kmeans.transform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X_train_kmeans.shape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(1547,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X_test_kmeans.shape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output = (516, 100)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86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en-US" altLang="ko-KR" dirty="0"/>
              <a:t>K-means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8046554" cy="5407026"/>
          </a:xfrm>
        </p:spPr>
        <p:txBody>
          <a:bodyPr>
            <a:normAutofit/>
          </a:bodyPr>
          <a:lstStyle/>
          <a:p>
            <a:r>
              <a:rPr lang="en-US" altLang="ko-KR" dirty="0"/>
              <a:t>Face Classification</a:t>
            </a:r>
          </a:p>
          <a:p>
            <a:pPr lvl="1"/>
            <a:r>
              <a:rPr lang="en-US" altLang="ko-KR" dirty="0"/>
              <a:t>random accuracy = 0.016 = 1/62</a:t>
            </a:r>
          </a:p>
          <a:p>
            <a:pPr lvl="1"/>
            <a:r>
              <a:rPr lang="en-US" altLang="ko-KR" dirty="0"/>
              <a:t>PCA accuracy = 0.31</a:t>
            </a:r>
          </a:p>
          <a:p>
            <a:pPr lvl="1"/>
            <a:r>
              <a:rPr lang="en-US" altLang="ko-KR" dirty="0"/>
              <a:t>NMF accuracy = 0.23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8CABF5-A714-4C15-A6A1-ED7B41A26A9C}"/>
              </a:ext>
            </a:extLst>
          </p:cNvPr>
          <p:cNvSpPr/>
          <p:nvPr/>
        </p:nvSpPr>
        <p:spPr>
          <a:xfrm>
            <a:off x="846258" y="3057682"/>
            <a:ext cx="7907217" cy="234793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KNeighborsClassifier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n_neighbors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knn.fit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X_train_kmeans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"Accuracy: {:.2f}"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.format(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knn.score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X_test_kmeans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y_test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)))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					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# Accuracy = 0.10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1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Top 100 movies from IMDB</a:t>
            </a:r>
          </a:p>
          <a:p>
            <a:pPr lvl="1">
              <a:lnSpc>
                <a:spcPct val="150000"/>
              </a:lnSpc>
            </a:pPr>
            <a:r>
              <a:rPr lang="en-US" altLang="ko-KR" u="sng" dirty="0">
                <a:hlinkClick r:id="rId3"/>
              </a:rPr>
              <a:t>http://www.imdb.com/list/ls055592025/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data/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titles.txt		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</a:t>
            </a:r>
            <a:endParaRPr lang="en-US" altLang="ko-KR" sz="16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synopses.txt		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시놉시스</a:t>
            </a:r>
            <a:endParaRPr lang="en-US" altLang="ko-KR" sz="16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래픽 5" descr="폴더">
            <a:extLst>
              <a:ext uri="{FF2B5EF4-FFF2-40B4-BE49-F238E27FC236}">
                <a16:creationId xmlns:a16="http://schemas.microsoft.com/office/drawing/2014/main" id="{AADCD413-A555-4B7C-BF26-7B4884D7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5250" y="2432050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2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7690" y="295729"/>
            <a:ext cx="7886700" cy="920749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EFA1788-1E63-4CD2-B5E9-9CEF90B94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6478"/>
            <a:ext cx="8046554" cy="5407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데이터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Top 100 movies from IMDB</a:t>
            </a:r>
          </a:p>
          <a:p>
            <a:pPr lvl="1">
              <a:lnSpc>
                <a:spcPct val="150000"/>
              </a:lnSpc>
            </a:pPr>
            <a:r>
              <a:rPr lang="en-US" altLang="ko-KR" u="sng" dirty="0">
                <a:hlinkClick r:id="rId3"/>
              </a:rPr>
              <a:t>http://www.imdb.com/list/ls055592025/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data/</a:t>
            </a: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titles.txt			</a:t>
            </a:r>
            <a:r>
              <a:rPr lang="en-US" altLang="ko-KR" sz="16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// </a:t>
            </a:r>
            <a:r>
              <a:rPr lang="ko-KR" altLang="en-US" sz="1600" b="1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제목</a:t>
            </a:r>
            <a:endParaRPr lang="en-US" altLang="ko-KR" sz="1600" b="1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synopses.txt		//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시놉시스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래픽 5" descr="폴더">
            <a:extLst>
              <a:ext uri="{FF2B5EF4-FFF2-40B4-BE49-F238E27FC236}">
                <a16:creationId xmlns:a16="http://schemas.microsoft.com/office/drawing/2014/main" id="{AADCD413-A555-4B7C-BF26-7B4884D7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5250" y="2432050"/>
            <a:ext cx="419100" cy="419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B5C302-5095-426D-95F6-8F3A51F66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21" b="6540"/>
          <a:stretch/>
        </p:blipFill>
        <p:spPr>
          <a:xfrm>
            <a:off x="4254500" y="2689225"/>
            <a:ext cx="3632200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64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5073</TotalTime>
  <Words>3636</Words>
  <Application>Microsoft Office PowerPoint</Application>
  <PresentationFormat>화면 슬라이드 쇼(4:3)</PresentationFormat>
  <Paragraphs>758</Paragraphs>
  <Slides>79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79</vt:i4>
      </vt:variant>
    </vt:vector>
  </HeadingPairs>
  <TitlesOfParts>
    <vt:vector size="95" baseType="lpstr">
      <vt:lpstr>Calibri</vt:lpstr>
      <vt:lpstr>Consolas</vt:lpstr>
      <vt:lpstr>08서울남산체 B</vt:lpstr>
      <vt:lpstr>나눔스퀘어 ExtraBold</vt:lpstr>
      <vt:lpstr>나눔스퀘어 Bold</vt:lpstr>
      <vt:lpstr>Wingdings</vt:lpstr>
      <vt:lpstr>굴림</vt:lpstr>
      <vt:lpstr>Arial</vt:lpstr>
      <vt:lpstr>Cambria Math</vt:lpstr>
      <vt:lpstr>맑은 고딕</vt:lpstr>
      <vt:lpstr>나눔스퀘어</vt:lpstr>
      <vt:lpstr>Comic Sans MS</vt:lpstr>
      <vt:lpstr>08서울남산체 M</vt:lpstr>
      <vt:lpstr>08서울남산체 EB</vt:lpstr>
      <vt:lpstr>Office 테마</vt:lpstr>
      <vt:lpstr>1_Office 테마</vt:lpstr>
      <vt:lpstr>Day 5: Lab Exercise</vt:lpstr>
      <vt:lpstr>실습 목차</vt:lpstr>
      <vt:lpstr>문서 클러스터링 (Document Clustering)</vt:lpstr>
      <vt:lpstr>문서 클러스터링</vt:lpstr>
      <vt:lpstr>문서 클러스터링</vt:lpstr>
      <vt:lpstr>문서 클러스터링</vt:lpstr>
      <vt:lpstr>PowerPoint 프레젠테이션</vt:lpstr>
      <vt:lpstr>데이터 소개</vt:lpstr>
      <vt:lpstr>데이터 소개</vt:lpstr>
      <vt:lpstr>데이터 소개</vt:lpstr>
      <vt:lpstr>데이터 읽기</vt:lpstr>
      <vt:lpstr>데이터 분석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TF-IDF 계산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시각화</vt:lpstr>
      <vt:lpstr>시각화</vt:lpstr>
      <vt:lpstr>시각화</vt:lpstr>
      <vt:lpstr>시각화</vt:lpstr>
      <vt:lpstr>시각화</vt:lpstr>
      <vt:lpstr>시각화</vt:lpstr>
      <vt:lpstr>직접 실습하기</vt:lpstr>
      <vt:lpstr>차원 축소 (Dimensionality Reduction)</vt:lpstr>
      <vt:lpstr>PowerPoint 프레젠테이션</vt:lpstr>
      <vt:lpstr>데이터 소개</vt:lpstr>
      <vt:lpstr>데이터 읽기</vt:lpstr>
      <vt:lpstr>데이터 분석</vt:lpstr>
      <vt:lpstr>데이터 분석</vt:lpstr>
      <vt:lpstr>데이터 분석</vt:lpstr>
      <vt:lpstr>데이터 전처리</vt:lpstr>
      <vt:lpstr>데이터 전처리</vt:lpstr>
      <vt:lpstr>데이터 전처리</vt:lpstr>
      <vt:lpstr>K-Nearest Neighbors</vt:lpstr>
      <vt:lpstr>K-Nearest Neighbors</vt:lpstr>
      <vt:lpstr>차원 축소 전...</vt:lpstr>
      <vt:lpstr>주성분분석(PCA)</vt:lpstr>
      <vt:lpstr>주성분분석(PCA)</vt:lpstr>
      <vt:lpstr>주성분분석(PCA)</vt:lpstr>
      <vt:lpstr>주성분분석(PCA)</vt:lpstr>
      <vt:lpstr>주성분분석(PCA)</vt:lpstr>
      <vt:lpstr>주성분분석(PCA)</vt:lpstr>
      <vt:lpstr>주성분분석(PCA)</vt:lpstr>
      <vt:lpstr>주성분분석(PCA)</vt:lpstr>
      <vt:lpstr>주성분분석(PCA)</vt:lpstr>
      <vt:lpstr>주성분분석(PCA)</vt:lpstr>
      <vt:lpstr>비음수행렬분해(NMF)</vt:lpstr>
      <vt:lpstr>비음수행렬분해(NMF)</vt:lpstr>
      <vt:lpstr>비음수행렬분해(NMF)</vt:lpstr>
      <vt:lpstr>비음수행렬분해(NMF)</vt:lpstr>
      <vt:lpstr>비음수행렬분해(NMF)</vt:lpstr>
      <vt:lpstr>비음수행렬분해(NMF)</vt:lpstr>
      <vt:lpstr>비음수행렬분해(NMF)</vt:lpstr>
      <vt:lpstr>비음수행렬분해(NMF)</vt:lpstr>
      <vt:lpstr>요약</vt:lpstr>
      <vt:lpstr>요약</vt:lpstr>
      <vt:lpstr>요약</vt:lpstr>
      <vt:lpstr>요약</vt:lpstr>
      <vt:lpstr>Appendix.</vt:lpstr>
      <vt:lpstr>주성분분석(PCA)</vt:lpstr>
      <vt:lpstr>주성분분석(PCA)</vt:lpstr>
      <vt:lpstr>주성분분석(PCA)</vt:lpstr>
      <vt:lpstr>K-means</vt:lpstr>
      <vt:lpstr>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julee_hufs</dc:creator>
  <cp:lastModifiedBy>고 혜선</cp:lastModifiedBy>
  <cp:revision>505</cp:revision>
  <dcterms:created xsi:type="dcterms:W3CDTF">2016-09-28T08:33:35Z</dcterms:created>
  <dcterms:modified xsi:type="dcterms:W3CDTF">2018-06-01T05:09:03Z</dcterms:modified>
</cp:coreProperties>
</file>